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 id="2147483732" r:id="rId5"/>
  </p:sldMasterIdLst>
  <p:notesMasterIdLst>
    <p:notesMasterId r:id="rId28"/>
  </p:notesMasterIdLst>
  <p:sldIdLst>
    <p:sldId id="262" r:id="rId6"/>
    <p:sldId id="273" r:id="rId7"/>
    <p:sldId id="263" r:id="rId8"/>
    <p:sldId id="274" r:id="rId9"/>
    <p:sldId id="281" r:id="rId10"/>
    <p:sldId id="275" r:id="rId11"/>
    <p:sldId id="276" r:id="rId12"/>
    <p:sldId id="277" r:id="rId13"/>
    <p:sldId id="283" r:id="rId14"/>
    <p:sldId id="288" r:id="rId15"/>
    <p:sldId id="282" r:id="rId16"/>
    <p:sldId id="292" r:id="rId17"/>
    <p:sldId id="278" r:id="rId18"/>
    <p:sldId id="279" r:id="rId19"/>
    <p:sldId id="280" r:id="rId20"/>
    <p:sldId id="287" r:id="rId21"/>
    <p:sldId id="285" r:id="rId22"/>
    <p:sldId id="294" r:id="rId23"/>
    <p:sldId id="286" r:id="rId24"/>
    <p:sldId id="289" r:id="rId25"/>
    <p:sldId id="291" r:id="rId26"/>
    <p:sldId id="268"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3888">
          <p15:clr>
            <a:srgbClr val="A4A3A4"/>
          </p15:clr>
        </p15:guide>
        <p15:guide id="2"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FC10A-E190-459F-A1AE-E7E9268FAD2E}" v="1" dt="2023-09-12T03:23:22.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69" autoAdjust="0"/>
  </p:normalViewPr>
  <p:slideViewPr>
    <p:cSldViewPr snapToGrid="0">
      <p:cViewPr varScale="1">
        <p:scale>
          <a:sx n="47" d="100"/>
          <a:sy n="47" d="100"/>
        </p:scale>
        <p:origin x="840" y="54"/>
      </p:cViewPr>
      <p:guideLst>
        <p:guide orient="horz" pos="3888"/>
        <p:guide pos="547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dirty="0"/>
          </a:p>
        </p:txBody>
      </p:sp>
    </p:spTree>
    <p:extLst>
      <p:ext uri="{BB962C8B-B14F-4D97-AF65-F5344CB8AC3E}">
        <p14:creationId xmlns:p14="http://schemas.microsoft.com/office/powerpoint/2010/main" val="2164919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3</a:t>
            </a:fld>
            <a:endParaRPr lang="en-US" dirty="0"/>
          </a:p>
        </p:txBody>
      </p:sp>
    </p:spTree>
    <p:extLst>
      <p:ext uri="{BB962C8B-B14F-4D97-AF65-F5344CB8AC3E}">
        <p14:creationId xmlns:p14="http://schemas.microsoft.com/office/powerpoint/2010/main" val="389706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Complex Emotions:</a:t>
            </a:r>
            <a:r>
              <a:rPr lang="en-US" dirty="0"/>
              <a:t> Encourage students to explore more complex emotions, such as envy, jealousy, or guilt. </a:t>
            </a:r>
            <a:r>
              <a:rPr lang="en-US" b="1" dirty="0"/>
              <a:t>Cultural Differences:</a:t>
            </a:r>
            <a:r>
              <a:rPr lang="en-US" dirty="0"/>
              <a:t> Discuss how different cultures express emotions and how these expressions might vary. </a:t>
            </a:r>
            <a:r>
              <a:rPr lang="en-US" b="1" dirty="0"/>
              <a:t>Art Therapy:</a:t>
            </a:r>
            <a:r>
              <a:rPr lang="en-US" dirty="0"/>
              <a:t> Explore the therapeutic benefits of art and how it can be used to express emotions.</a:t>
            </a:r>
          </a:p>
          <a:p>
            <a:endParaRPr lang="en-US" dirty="0"/>
          </a:p>
          <a:p>
            <a:r>
              <a:rPr lang="en-US" b="1" dirty="0"/>
              <a:t>For Struggling Learners:</a:t>
            </a:r>
          </a:p>
          <a:p>
            <a:pPr>
              <a:buFont typeface="Arial" panose="020B0604020202020204" pitchFamily="34" charset="0"/>
              <a:buChar char="•"/>
            </a:pPr>
            <a:r>
              <a:rPr lang="en-US" b="1" dirty="0"/>
              <a:t>Simplified Instructions:</a:t>
            </a:r>
            <a:r>
              <a:rPr lang="en-US" dirty="0"/>
              <a:t> Provide clear, step-by-step instructions and visual examples.</a:t>
            </a:r>
          </a:p>
          <a:p>
            <a:pPr>
              <a:buFont typeface="Arial" panose="020B0604020202020204" pitchFamily="34" charset="0"/>
              <a:buChar char="•"/>
            </a:pPr>
            <a:r>
              <a:rPr lang="en-US" b="1" dirty="0"/>
              <a:t>Guided Practice:</a:t>
            </a:r>
            <a:r>
              <a:rPr lang="en-US" dirty="0"/>
              <a:t> Work with students one-on-one or in small groups to help them brainstorm ideas and complete their charts.</a:t>
            </a:r>
          </a:p>
          <a:p>
            <a:pPr>
              <a:buFont typeface="Arial" panose="020B0604020202020204" pitchFamily="34" charset="0"/>
              <a:buChar char="•"/>
            </a:pPr>
            <a:r>
              <a:rPr lang="en-US" b="1" dirty="0"/>
              <a:t>Limited Color Palette:</a:t>
            </a:r>
            <a:r>
              <a:rPr lang="en-US" dirty="0"/>
              <a:t> Provide a limited number of colors to reduce overwhelm.</a:t>
            </a:r>
          </a:p>
          <a:p>
            <a:r>
              <a:rPr lang="en-US" b="1" dirty="0"/>
              <a:t>Common Activity for All:</a:t>
            </a:r>
          </a:p>
          <a:p>
            <a:pPr>
              <a:buFont typeface="Arial" panose="020B0604020202020204" pitchFamily="34" charset="0"/>
              <a:buChar char="•"/>
            </a:pPr>
            <a:r>
              <a:rPr lang="en-US" b="1" dirty="0"/>
              <a:t>Shared Gallery:</a:t>
            </a:r>
            <a:r>
              <a:rPr lang="en-US" dirty="0"/>
              <a:t> Create a class display of the students' feelings charts.</a:t>
            </a:r>
          </a:p>
          <a:p>
            <a:pPr>
              <a:buFont typeface="Arial" panose="020B0604020202020204" pitchFamily="34" charset="0"/>
              <a:buChar char="•"/>
            </a:pPr>
            <a:r>
              <a:rPr lang="en-US" b="1" dirty="0"/>
              <a:t>Journaling:</a:t>
            </a:r>
            <a:r>
              <a:rPr lang="en-US" dirty="0"/>
              <a:t> Have students write about their feelings and how they express them.</a:t>
            </a:r>
          </a:p>
          <a:p>
            <a:pPr>
              <a:buFont typeface="Arial" panose="020B0604020202020204" pitchFamily="34" charset="0"/>
              <a:buChar char="•"/>
            </a:pPr>
            <a:r>
              <a:rPr lang="en-US" b="1" dirty="0"/>
              <a:t>Mindfulness Exercises:</a:t>
            </a:r>
            <a:r>
              <a:rPr lang="en-US" dirty="0"/>
              <a:t> Incorporate mindfulness activities to help students regulate their emotions.</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16</a:t>
            </a:fld>
            <a:endParaRPr lang="en-US" dirty="0"/>
          </a:p>
        </p:txBody>
      </p:sp>
    </p:spTree>
    <p:extLst>
      <p:ext uri="{BB962C8B-B14F-4D97-AF65-F5344CB8AC3E}">
        <p14:creationId xmlns:p14="http://schemas.microsoft.com/office/powerpoint/2010/main" val="150350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Setting up a safe environment- </a:t>
            </a:r>
          </a:p>
          <a:p>
            <a:endParaRPr lang="en-US" b="1" dirty="0"/>
          </a:p>
          <a:p>
            <a:r>
              <a:rPr lang="en-US" b="1" dirty="0"/>
              <a:t>Complex Scenarios:</a:t>
            </a:r>
            <a:r>
              <a:rPr lang="en-US" dirty="0"/>
              <a:t> Present more complex scenarios that require nuanced emotional responses, such as dealing with a difficult peer or a challenging academic situation. </a:t>
            </a:r>
            <a:r>
              <a:rPr lang="en-US" b="1" dirty="0"/>
              <a:t>Improvisation:</a:t>
            </a:r>
            <a:r>
              <a:rPr lang="en-US" dirty="0"/>
              <a:t> Encourage students to improvise their responses to unexpected situations, fostering creativity and adaptability. </a:t>
            </a:r>
            <a:r>
              <a:rPr lang="en-US" b="1" dirty="0"/>
              <a:t>Self-Reflection:</a:t>
            </a:r>
            <a:r>
              <a:rPr lang="en-US" dirty="0"/>
              <a:t> Ask students to reflect on their own emotional experiences and how they can apply these insights to their interactions with others.</a:t>
            </a:r>
          </a:p>
          <a:p>
            <a:endParaRPr lang="en-US" dirty="0"/>
          </a:p>
          <a:p>
            <a:r>
              <a:rPr lang="en-US" b="1" dirty="0"/>
              <a:t>Simplified Scenarios:</a:t>
            </a:r>
            <a:r>
              <a:rPr lang="en-US" dirty="0"/>
              <a:t> Provide clear and concise scenarios that are easy to understand. </a:t>
            </a:r>
            <a:r>
              <a:rPr lang="en-US" b="1" dirty="0"/>
              <a:t>Visual Cues:</a:t>
            </a:r>
            <a:r>
              <a:rPr lang="en-US" dirty="0"/>
              <a:t> Use visual aids, such as pictures or emojis, to help students identify and express emotions. </a:t>
            </a:r>
            <a:r>
              <a:rPr lang="en-US" b="1" dirty="0"/>
              <a:t>Peer Support:</a:t>
            </a:r>
            <a:r>
              <a:rPr lang="en-US" dirty="0"/>
              <a:t> Pair students with more confident peers to encourage participation and provide support.</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17</a:t>
            </a:fld>
            <a:endParaRPr lang="en-US" dirty="0"/>
          </a:p>
        </p:txBody>
      </p:sp>
    </p:spTree>
    <p:extLst>
      <p:ext uri="{BB962C8B-B14F-4D97-AF65-F5344CB8AC3E}">
        <p14:creationId xmlns:p14="http://schemas.microsoft.com/office/powerpoint/2010/main" val="321751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Verdana" panose="020B0604030504040204" pitchFamily="34" charset="0"/>
              </a:rPr>
              <a:t>Invite community members to come to a schoolwide assembly and share ways they make a difference. You can have different vocations and volunteerism represented. Ask the upper grades at your school to surprise the teachers and staff with a presentation of how </a:t>
            </a:r>
            <a:r>
              <a:rPr lang="en-US" sz="1800" b="0" i="1" dirty="0">
                <a:solidFill>
                  <a:srgbClr val="000000"/>
                </a:solidFill>
                <a:effectLst/>
                <a:latin typeface="Verdana" panose="020B0604030504040204" pitchFamily="34" charset="0"/>
              </a:rPr>
              <a:t>they</a:t>
            </a:r>
            <a:r>
              <a:rPr lang="en-US" sz="1800" b="0" i="0" dirty="0">
                <a:solidFill>
                  <a:srgbClr val="000000"/>
                </a:solidFill>
                <a:effectLst/>
                <a:latin typeface="Verdana" panose="020B0604030504040204" pitchFamily="34" charset="0"/>
              </a:rPr>
              <a:t> are the ‘One’ for students in their lives.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Verdana" panose="020B0604030504040204" pitchFamily="34" charset="0"/>
              </a:rPr>
              <a:t>Following the assembly, organize a school-wide community service challenge. Partner with local organizations and have each grade level participate in a service project that aligns with their age and interests. This reinforces the "One" message by taking action in the community.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Verdana" panose="020B060403050404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Verdana" panose="020B0604030504040204" pitchFamily="34" charset="0"/>
              </a:rPr>
              <a:t>This is to remind students that anyone can have positive power over any group. Draw a giant ‘1’ in chalk on the blacktop. Make it in block lettering so students can draw and write ways they and others are enough to make a change.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Verdana" panose="020B0604030504040204" pitchFamily="34" charset="0"/>
              </a:rPr>
              <a:t>Ask for parent volunteers to come help during recess and lunch for one day while students have the opportunity to add to the big 1.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Verdana" panose="020B0604030504040204" pitchFamily="34" charset="0"/>
              </a:rPr>
              <a:t>Add ‘1’s or phrases from the affirmations around the school for students to see and consider the ways they are enough for those around them.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An adaptation of this could be having each classroom have a giant 1 on the door. On that ‘One’, students could write affirmations about themselves and their peers, celebrating their unique strengths and contributions to the school. </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21</a:t>
            </a:fld>
            <a:endParaRPr lang="en-US" dirty="0"/>
          </a:p>
        </p:txBody>
      </p:sp>
    </p:spTree>
    <p:extLst>
      <p:ext uri="{BB962C8B-B14F-4D97-AF65-F5344CB8AC3E}">
        <p14:creationId xmlns:p14="http://schemas.microsoft.com/office/powerpoint/2010/main" val="300633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these mindfulness </a:t>
            </a:r>
            <a:r>
              <a:rPr lang="en-US" dirty="0" err="1"/>
              <a:t>excercises</a:t>
            </a:r>
            <a:r>
              <a:rPr lang="en-US" dirty="0"/>
              <a:t> at the beginning of your lessons, at the end, or send them home- do what makes the most sense!</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4</a:t>
            </a:fld>
            <a:endParaRPr lang="en-US" dirty="0"/>
          </a:p>
        </p:txBody>
      </p:sp>
    </p:spTree>
    <p:extLst>
      <p:ext uri="{BB962C8B-B14F-4D97-AF65-F5344CB8AC3E}">
        <p14:creationId xmlns:p14="http://schemas.microsoft.com/office/powerpoint/2010/main" val="132898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800" b="1" dirty="0"/>
              <a:t>Simplified Instructions:</a:t>
            </a:r>
            <a:r>
              <a:rPr lang="en-US" sz="2800" dirty="0"/>
              <a:t> "Draw a shape and color it how you feel today. Is it a happy, sad, or silly color?" </a:t>
            </a:r>
            <a:r>
              <a:rPr lang="en-US" sz="2800" b="1" dirty="0"/>
              <a:t>Focused Discussion:</a:t>
            </a:r>
            <a:r>
              <a:rPr lang="en-US" sz="2800" dirty="0"/>
              <a:t> After sharing, ask simple questions like, "Does your color make you feel happy or sad?" or "What would you do if you felt that way?" </a:t>
            </a:r>
            <a:r>
              <a:rPr lang="en-US" sz="2800" b="1" dirty="0"/>
              <a:t>Visual Support:</a:t>
            </a:r>
            <a:r>
              <a:rPr lang="en-US" sz="2800" dirty="0"/>
              <a:t> Use picture cards or simple drawings to represent different emotions.</a:t>
            </a: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Today, we're going to explore a world of emotions - we're celebrating how we feel inside!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tabLst>
                <a:tab pos="457200" algn="l"/>
              </a:tabLst>
            </a:pPr>
            <a:r>
              <a:rPr lang="en-US" sz="1800" dirty="0">
                <a:effectLst/>
                <a:latin typeface="Verdana" panose="020B0604030504040204" pitchFamily="34" charset="0"/>
                <a:ea typeface="Calibri" panose="020F0502020204030204" pitchFamily="34" charset="0"/>
                <a:cs typeface="Times New Roman" panose="02020603050405020304" pitchFamily="18" charset="0"/>
              </a:rPr>
              <a:t>Hand out a piece of paper and make coloring materials available to each student. </a:t>
            </a:r>
          </a:p>
          <a:p>
            <a:pPr marL="342900" marR="0" lvl="0" indent="-342900">
              <a:spcBef>
                <a:spcPts val="0"/>
              </a:spcBef>
              <a:spcAft>
                <a:spcPts val="0"/>
              </a:spcAft>
              <a:buSzPts val="1000"/>
              <a:buFont typeface="+mj-lt"/>
              <a:buAutoNum type="arabicPeriod"/>
              <a:tabLst>
                <a:tab pos="457200" algn="l"/>
              </a:tabLst>
            </a:pPr>
            <a:r>
              <a:rPr lang="en-US" sz="1800" dirty="0">
                <a:effectLst/>
                <a:latin typeface="Verdana" panose="020B0604030504040204" pitchFamily="34" charset="0"/>
                <a:ea typeface="Calibri" panose="020F0502020204030204" pitchFamily="34" charset="0"/>
                <a:cs typeface="Times New Roman" panose="02020603050405020304" pitchFamily="18" charset="0"/>
              </a:rPr>
              <a:t>Tell students to draw a shape on their paper. Say, “Now, pick a color that shows how you're feeling today! Is it happy yellow, calm blue, or maybe a fiery red? Color your shape in. It can be multiple colors too!”</a:t>
            </a:r>
          </a:p>
          <a:p>
            <a:pPr marL="342900" marR="0" lvl="0" indent="-342900">
              <a:spcBef>
                <a:spcPts val="0"/>
              </a:spcBef>
              <a:spcAft>
                <a:spcPts val="0"/>
              </a:spcAft>
              <a:buSzPts val="1000"/>
              <a:buFont typeface="+mj-lt"/>
              <a:buAutoNum type="arabicPeriod"/>
              <a:tabLst>
                <a:tab pos="457200" algn="l"/>
              </a:tabLst>
            </a:pPr>
            <a:r>
              <a:rPr lang="en-US" sz="1800" dirty="0">
                <a:effectLst/>
                <a:latin typeface="Verdana" panose="020B0604030504040204" pitchFamily="34" charset="0"/>
                <a:ea typeface="Calibri" panose="020F0502020204030204" pitchFamily="34" charset="0"/>
                <a:cs typeface="Times New Roman" panose="02020603050405020304" pitchFamily="18" charset="0"/>
              </a:rPr>
              <a:t>Have students turn to a partner and share their shape and color. Say, “Let's talk about our colors! What does your color make you think of? When might you feel that way?”</a:t>
            </a:r>
          </a:p>
          <a:p>
            <a:pPr marL="342900" marR="0" lvl="0" indent="-342900">
              <a:spcBef>
                <a:spcPts val="0"/>
              </a:spcBef>
              <a:spcAft>
                <a:spcPts val="0"/>
              </a:spcAft>
              <a:buSzPts val="1000"/>
              <a:buFont typeface="+mj-lt"/>
              <a:buAutoNum type="arabicPeriod"/>
              <a:tabLst>
                <a:tab pos="457200" algn="l"/>
              </a:tabLst>
            </a:pPr>
            <a:r>
              <a:rPr lang="en-US" sz="1800" dirty="0">
                <a:effectLst/>
                <a:latin typeface="Verdana" panose="020B0604030504040204" pitchFamily="34" charset="0"/>
                <a:ea typeface="Calibri" panose="020F0502020204030204" pitchFamily="34" charset="0"/>
                <a:cs typeface="Times New Roman" panose="02020603050405020304" pitchFamily="18" charset="0"/>
              </a:rPr>
              <a:t>Today we will see colors in the story and identify many different emotions that those colors feel. </a:t>
            </a: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Tell the students to listen to see how the colors feel while reading the book.</a:t>
            </a:r>
          </a:p>
          <a:p>
            <a:pPr marL="0" marR="0">
              <a:spcBef>
                <a:spcPts val="0"/>
              </a:spcBef>
              <a:spcAft>
                <a:spcPts val="0"/>
              </a:spcAft>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t>Act out different emotions to help students understand and express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6</a:t>
            </a:fld>
            <a:endParaRPr lang="en-US" dirty="0"/>
          </a:p>
        </p:txBody>
      </p:sp>
    </p:spTree>
    <p:extLst>
      <p:ext uri="{BB962C8B-B14F-4D97-AF65-F5344CB8AC3E}">
        <p14:creationId xmlns:p14="http://schemas.microsoft.com/office/powerpoint/2010/main" val="396552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Visual Focus:</a:t>
            </a:r>
            <a:r>
              <a:rPr lang="en-US" dirty="0"/>
              <a:t> Emphasize the colorful illustrations and ask simple questions like, "What color is the shape that is being a bucket dipper?" or "What color is the shape that helps?" </a:t>
            </a:r>
            <a:r>
              <a:rPr lang="en-US" b="1" dirty="0"/>
              <a:t>Simplified Discussion:</a:t>
            </a:r>
            <a:r>
              <a:rPr lang="en-US" dirty="0"/>
              <a:t> Discuss basic emotions like happy, sad, and angry. Ask questions like, "How do you think the shapes felt when they were being bucket dippers? How did they feel when they were being bucket fillers?"</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260125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How would you describe Blue?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Tell me about Red.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What about the other colors?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How would you feel if there was someone who acted like Red on the playground?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How did the other colors help Red?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How can you be more brave like One? </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8</a:t>
            </a:fld>
            <a:endParaRPr lang="en-US" dirty="0"/>
          </a:p>
        </p:txBody>
      </p:sp>
    </p:spTree>
    <p:extLst>
      <p:ext uri="{BB962C8B-B14F-4D97-AF65-F5344CB8AC3E}">
        <p14:creationId xmlns:p14="http://schemas.microsoft.com/office/powerpoint/2010/main" val="269098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their names on their ones for an extension, or create keychain or pin for each child</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9</a:t>
            </a:fld>
            <a:endParaRPr lang="en-US" dirty="0"/>
          </a:p>
        </p:txBody>
      </p:sp>
    </p:spTree>
    <p:extLst>
      <p:ext uri="{BB962C8B-B14F-4D97-AF65-F5344CB8AC3E}">
        <p14:creationId xmlns:p14="http://schemas.microsoft.com/office/powerpoint/2010/main" val="187335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Today, we're going to explore a world of emotions - we're celebrating how we feel inside!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tabLst>
                <a:tab pos="457200" algn="l"/>
              </a:tabLst>
            </a:pPr>
            <a:r>
              <a:rPr lang="en-US" sz="1200" dirty="0">
                <a:effectLst/>
                <a:latin typeface="Verdana" panose="020B0604030504040204" pitchFamily="34" charset="0"/>
                <a:ea typeface="Calibri" panose="020F0502020204030204" pitchFamily="34" charset="0"/>
                <a:cs typeface="Times New Roman" panose="02020603050405020304" pitchFamily="18" charset="0"/>
              </a:rPr>
              <a:t>Hand out a piece of paper and make coloring materials available to each student. </a:t>
            </a:r>
          </a:p>
          <a:p>
            <a:pPr marL="342900" marR="0" lvl="0" indent="-342900">
              <a:spcBef>
                <a:spcPts val="0"/>
              </a:spcBef>
              <a:spcAft>
                <a:spcPts val="0"/>
              </a:spcAft>
              <a:buSzPts val="1000"/>
              <a:buFont typeface="+mj-lt"/>
              <a:buAutoNum type="arabicPeriod"/>
              <a:tabLst>
                <a:tab pos="457200" algn="l"/>
              </a:tabLst>
            </a:pPr>
            <a:r>
              <a:rPr lang="en-US" sz="1200" dirty="0">
                <a:effectLst/>
                <a:latin typeface="Verdana" panose="020B0604030504040204" pitchFamily="34" charset="0"/>
                <a:ea typeface="Calibri" panose="020F0502020204030204" pitchFamily="34" charset="0"/>
                <a:cs typeface="Times New Roman" panose="02020603050405020304" pitchFamily="18" charset="0"/>
              </a:rPr>
              <a:t>Tell students to draw a shape on their paper. Say, “Now, pick a color that shows how you're feeling today! Is it happy yellow, calm blue, or maybe a fiery red? Color your shape in. It can be multiple colors too!”</a:t>
            </a:r>
          </a:p>
          <a:p>
            <a:pPr marL="342900" marR="0" lvl="0" indent="-342900">
              <a:spcBef>
                <a:spcPts val="0"/>
              </a:spcBef>
              <a:spcAft>
                <a:spcPts val="0"/>
              </a:spcAft>
              <a:buSzPts val="1000"/>
              <a:buFont typeface="+mj-lt"/>
              <a:buAutoNum type="arabicPeriod"/>
              <a:tabLst>
                <a:tab pos="457200" algn="l"/>
              </a:tabLst>
            </a:pPr>
            <a:r>
              <a:rPr lang="en-US" sz="1200" dirty="0">
                <a:effectLst/>
                <a:latin typeface="Verdana" panose="020B0604030504040204" pitchFamily="34" charset="0"/>
                <a:ea typeface="Calibri" panose="020F0502020204030204" pitchFamily="34" charset="0"/>
                <a:cs typeface="Times New Roman" panose="02020603050405020304" pitchFamily="18" charset="0"/>
              </a:rPr>
              <a:t>Have students turn to a partner and share their shape and color. Say, “Let's talk about our colors! What does your color make you think of? When might you feel that way?”</a:t>
            </a:r>
          </a:p>
          <a:p>
            <a:pPr marL="342900" marR="0" lvl="0" indent="-342900">
              <a:spcBef>
                <a:spcPts val="0"/>
              </a:spcBef>
              <a:spcAft>
                <a:spcPts val="0"/>
              </a:spcAft>
              <a:buSzPts val="1000"/>
              <a:buFont typeface="+mj-lt"/>
              <a:buAutoNum type="arabicPeriod"/>
              <a:tabLst>
                <a:tab pos="457200" algn="l"/>
              </a:tabLst>
            </a:pPr>
            <a:r>
              <a:rPr lang="en-US" sz="1200" dirty="0">
                <a:effectLst/>
                <a:latin typeface="Verdana" panose="020B0604030504040204" pitchFamily="34" charset="0"/>
                <a:ea typeface="Calibri" panose="020F0502020204030204" pitchFamily="34" charset="0"/>
                <a:cs typeface="Times New Roman" panose="02020603050405020304" pitchFamily="18" charset="0"/>
              </a:rPr>
              <a:t>Today we will see colors in the story and identify many different emotions that those colors feel. </a:t>
            </a:r>
          </a:p>
          <a:p>
            <a:pPr marL="0" marR="0">
              <a:spcBef>
                <a:spcPts val="0"/>
              </a:spcBef>
              <a:spcAft>
                <a:spcPts val="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Verdana" panose="020B0604030504040204" pitchFamily="34" charset="0"/>
                <a:ea typeface="Calibri" panose="020F0502020204030204" pitchFamily="34" charset="0"/>
                <a:cs typeface="Times New Roman" panose="02020603050405020304" pitchFamily="18" charset="0"/>
              </a:rPr>
              <a:t>Tell the students to listen to see how the colors feel while reading the book.</a:t>
            </a:r>
          </a:p>
          <a:p>
            <a:pPr marL="0" marR="0">
              <a:spcBef>
                <a:spcPts val="0"/>
              </a:spcBef>
              <a:spcAft>
                <a:spcPts val="0"/>
              </a:spcAft>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t>Act out different emotions to help students understand and express them.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Deeper Exploration:</a:t>
            </a:r>
            <a:r>
              <a:rPr lang="en-US" dirty="0"/>
              <a:t> Encourage students to think about specific situations that might trigger certain emotions. </a:t>
            </a:r>
            <a:r>
              <a:rPr lang="en-US" b="1" dirty="0"/>
              <a:t>Expanded Color Palette:</a:t>
            </a:r>
            <a:r>
              <a:rPr lang="en-US" dirty="0"/>
              <a:t> Introduce more complex color combinations to represent nuanced emotions. </a:t>
            </a:r>
            <a:r>
              <a:rPr lang="en-US" b="1" dirty="0"/>
              <a:t>Reflective Journaling:</a:t>
            </a:r>
            <a:r>
              <a:rPr lang="en-US" dirty="0"/>
              <a:t> Have students write a short reflection about their chosen color and emotion.</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13</a:t>
            </a:fld>
            <a:endParaRPr lang="en-US" dirty="0"/>
          </a:p>
        </p:txBody>
      </p:sp>
    </p:spTree>
    <p:extLst>
      <p:ext uri="{BB962C8B-B14F-4D97-AF65-F5344CB8AC3E}">
        <p14:creationId xmlns:p14="http://schemas.microsoft.com/office/powerpoint/2010/main" val="17181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Critical Thinking:</a:t>
            </a:r>
            <a:r>
              <a:rPr lang="en-US" dirty="0"/>
              <a:t> Ask deeper questions like, "Why do you think the shapes reacted the way they did?" or "What could have happened if the shapes had acted differently?"</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14</a:t>
            </a:fld>
            <a:endParaRPr lang="en-US" dirty="0"/>
          </a:p>
        </p:txBody>
      </p:sp>
    </p:spTree>
    <p:extLst>
      <p:ext uri="{BB962C8B-B14F-4D97-AF65-F5344CB8AC3E}">
        <p14:creationId xmlns:p14="http://schemas.microsoft.com/office/powerpoint/2010/main" val="299197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 Foster a Safe and Respectful Environment:</a:t>
            </a:r>
            <a:endParaRPr lang="en-US" sz="2800" dirty="0"/>
          </a:p>
          <a:p>
            <a:pPr>
              <a:buFont typeface="Arial" panose="020B0604020202020204" pitchFamily="34" charset="0"/>
              <a:buChar char="•"/>
            </a:pPr>
            <a:r>
              <a:rPr lang="en-US" sz="2800" b="1" dirty="0"/>
              <a:t>Establish Ground Rules:</a:t>
            </a:r>
            <a:r>
              <a:rPr lang="en-US" sz="2800" dirty="0"/>
              <a:t> Remind students to listen respectfully to each other's ideas.</a:t>
            </a:r>
          </a:p>
          <a:p>
            <a:pPr>
              <a:buFont typeface="Arial" panose="020B0604020202020204" pitchFamily="34" charset="0"/>
              <a:buChar char="•"/>
            </a:pPr>
            <a:r>
              <a:rPr lang="en-US" sz="2800" b="1" dirty="0"/>
              <a:t>Validate All Responses:</a:t>
            </a:r>
            <a:r>
              <a:rPr lang="en-US" sz="2800" dirty="0"/>
              <a:t> Acknowledge each student's contribution, even if it's a different perspective.</a:t>
            </a:r>
          </a:p>
          <a:p>
            <a:r>
              <a:rPr lang="en-US" sz="2800" b="1" dirty="0"/>
              <a:t>4. Ask Follow-Up Questions:</a:t>
            </a:r>
            <a:endParaRPr lang="en-US" sz="2800" dirty="0"/>
          </a:p>
          <a:p>
            <a:pPr algn="l" rtl="0" fontAlgn="base">
              <a:buFont typeface="Arial" panose="020B0604020202020204" pitchFamily="34" charset="0"/>
              <a:buChar char="•"/>
            </a:pP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2800" b="1" dirty="0"/>
              <a:t>Dig Deeper:</a:t>
            </a:r>
            <a:r>
              <a:rPr lang="en-US" sz="2800" dirty="0"/>
              <a:t> Encourage students to elaborate on their answers by asking follow-up questions like, "Can you tell me more about that?" or "Why do you think that happened?“</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How did seeing Red act that way make you feel (focus on identifying and expressing emotions)?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What do you think gave One the power to stand up to Red?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Reflect to yourself on the qualities you have that are like the colors in the story?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There are many dual-meaning words in the book. Which ones stood out to you? (ex: One, blue, count, hot, cool) Are there other metaphors you can see within the book? (strength in numbers, sizes and statures of colors and numbers, etc.)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Do you have experiences with anyone being brave and inclusive like One?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Have you ever given someone a second chance?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Have you been give a second chance? </a:t>
            </a:r>
          </a:p>
          <a:p>
            <a:pPr algn="l" rtl="0" fontAlgn="base">
              <a:buFont typeface="Arial" panose="020B0604020202020204" pitchFamily="34" charset="0"/>
              <a:buChar char="•"/>
            </a:pPr>
            <a:r>
              <a:rPr lang="en-US" sz="1800" b="0" i="0" dirty="0">
                <a:solidFill>
                  <a:srgbClr val="000000"/>
                </a:solidFill>
                <a:effectLst/>
                <a:latin typeface="Verdana" panose="020B0604030504040204" pitchFamily="34" charset="0"/>
              </a:rPr>
              <a:t>What does the phrase “it just takes one” mean to you? </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15</a:t>
            </a:fld>
            <a:endParaRPr lang="en-US" dirty="0"/>
          </a:p>
        </p:txBody>
      </p:sp>
    </p:spTree>
    <p:extLst>
      <p:ext uri="{BB962C8B-B14F-4D97-AF65-F5344CB8AC3E}">
        <p14:creationId xmlns:p14="http://schemas.microsoft.com/office/powerpoint/2010/main" val="1964688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8995" name="Rectangle 3"/>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468996" name="Rectangle 4"/>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Rectangle 5"/>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fld id="{7BFA9181-0EF9-460A-A949-DCC90AE99538}" type="datetime1">
              <a:rPr lang="en-US"/>
              <a:pPr>
                <a:defRPr/>
              </a:pPr>
              <a:t>11/20/2024</a:t>
            </a:fld>
            <a:endParaRPr lang="en-US" dirty="0"/>
          </a:p>
        </p:txBody>
      </p:sp>
      <p:pic>
        <p:nvPicPr>
          <p:cNvPr id="2" name="Picture 1" descr="logo_blue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914" y="462643"/>
            <a:ext cx="1366157" cy="1048336"/>
          </a:xfrm>
          <a:prstGeom prst="rect">
            <a:avLst/>
          </a:prstGeom>
        </p:spPr>
      </p:pic>
      <p:pic>
        <p:nvPicPr>
          <p:cNvPr id="3" name="Picture 2" descr="logo_areaoffocus_allboldblue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9451" y="1070429"/>
            <a:ext cx="1621468" cy="4405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4578EF59-4600-42C0-8C13-65F58C38987A}"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3913" cy="562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62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38A2A17-7C9C-40D7-86E2-6863D7772AC4}"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6642" name="Rectangle 2"/>
          <p:cNvSpPr>
            <a:spLocks noGrp="1" noChangeArrowheads="1"/>
          </p:cNvSpPr>
          <p:nvPr>
            <p:ph type="ctrTitle"/>
          </p:nvPr>
        </p:nvSpPr>
        <p:spPr>
          <a:xfrm>
            <a:off x="295275" y="369888"/>
            <a:ext cx="8408988" cy="1638300"/>
          </a:xfrm>
        </p:spPr>
        <p:txBody>
          <a:bodyPr/>
          <a:lstStyle>
            <a:lvl1pPr>
              <a:lnSpc>
                <a:spcPct val="80000"/>
              </a:lnSpc>
              <a:defRPr sz="6400"/>
            </a:lvl1pPr>
          </a:lstStyle>
          <a:p>
            <a:r>
              <a:rPr lang="en-US"/>
              <a:t>Click to edit Master title style</a:t>
            </a:r>
          </a:p>
        </p:txBody>
      </p:sp>
      <p:sp>
        <p:nvSpPr>
          <p:cNvPr id="496643" name="Rectangle 3"/>
          <p:cNvSpPr>
            <a:spLocks noGrp="1" noChangeArrowheads="1"/>
          </p:cNvSpPr>
          <p:nvPr>
            <p:ph type="subTitle" idx="1"/>
          </p:nvPr>
        </p:nvSpPr>
        <p:spPr>
          <a:xfrm>
            <a:off x="338138" y="6389688"/>
            <a:ext cx="4510087" cy="468312"/>
          </a:xfrm>
        </p:spPr>
        <p:txBody>
          <a:bodyPr/>
          <a:lstStyle>
            <a:lvl1pPr marL="0" indent="0">
              <a:defRPr sz="1000">
                <a:solidFill>
                  <a:schemeClr val="accent2"/>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97C6A292-79D7-4048-8ABB-D6F66E7142E3}"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151E6A84-7F8D-4AFB-81E6-8542810BB529}"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9250" y="1684338"/>
            <a:ext cx="4100513"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2163" y="1684338"/>
            <a:ext cx="41021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4D73003E-EC36-4D61-8A86-110E64E33511}"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53F20D-F7FC-4EC8-98E3-41D20D417800}"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74C665B8-95F3-4231-B5D9-E048C2D7207A}"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D03C02FE-ABDB-4844-9984-BAFE675FC5BA}"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90EFBDFA-FF84-4C77-B03A-D0C41264B948}"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C9660C-A7F3-4CD0-BC0A-65C7D5DDEBF7}"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66C2903-B13D-40C2-B24F-5CA30C86CAAC}"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2C7A4E9F-7D3A-4FCE-BAA3-6DC9F56AD6C8}"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3850"/>
            <a:ext cx="2093913" cy="5688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323850"/>
            <a:ext cx="6134100" cy="5688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2048613D-140F-4479-9D20-FFB82C716FE1}"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©2010 YMCA of the USA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C3322A62-8C14-4310-B851-CE2DF3726373}"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6725"/>
            <a:ext cx="4098925"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5338" y="1736725"/>
            <a:ext cx="4098925"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A7238E31-6715-4DC5-AF54-E7FEBAA70844}"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A12098EA-C3E7-4B0F-9508-EFDB1FC63242}"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CFFABDAB-44BB-49D8-A270-D526BD389645}"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54DBE4FB-7FB9-4F2B-B4F6-16BBD3782456}"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1AE0EED1-D404-475B-86A1-7858E041798E}"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37339565-A3E8-42ED-AB37-5CE434C7DE7B}"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a:t>
            </a:r>
            <a:r>
              <a:rPr lang="en-US" dirty="0">
                <a:solidFill>
                  <a:schemeClr val="bg2"/>
                </a:solidFill>
              </a:rPr>
              <a:t>©2010 YMCA of the USA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black">
          <a:xfrm>
            <a:off x="354013" y="1736725"/>
            <a:ext cx="8350250" cy="4219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7972"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D11933D1-94C3-476C-AC16-989EAC84AE1B}" type="slidenum">
              <a:rPr lang="en-US"/>
              <a:pPr>
                <a:defRPr/>
              </a:pPr>
              <a:t>‹#›</a:t>
            </a:fld>
            <a:endParaRPr lang="en-US" dirty="0"/>
          </a:p>
        </p:txBody>
      </p:sp>
      <p:sp>
        <p:nvSpPr>
          <p:cNvPr id="467973"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dirty="0"/>
              <a:t>| PRESENTATION TITLE HERE | </a:t>
            </a:r>
            <a:r>
              <a:rPr lang="en-US" dirty="0">
                <a:solidFill>
                  <a:schemeClr val="bg2"/>
                </a:solidFill>
              </a:rPr>
              <a:t>©2010 YMCA of the USA</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0" fontAlgn="base" hangingPunct="0">
        <a:spcBef>
          <a:spcPct val="0"/>
        </a:spcBef>
        <a:spcAft>
          <a:spcPct val="0"/>
        </a:spcAft>
        <a:defRPr sz="2600" b="1">
          <a:solidFill>
            <a:schemeClr val="accent2"/>
          </a:solidFill>
          <a:latin typeface="+mj-lt"/>
          <a:ea typeface="+mj-ea"/>
          <a:cs typeface="+mj-cs"/>
        </a:defRPr>
      </a:lvl1pPr>
      <a:lvl2pPr algn="l" rtl="0" eaLnBrk="0" fontAlgn="base" hangingPunct="0">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defRPr>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a:solidFill>
            <a:schemeClr val="bg2"/>
          </a:solidFill>
          <a:latin typeface="+mn-lt"/>
          <a:ea typeface="+mn-ea"/>
        </a:defRPr>
      </a:lvl2pPr>
      <a:lvl3pPr marL="693738" indent="-228600" algn="l" rtl="0" eaLnBrk="0" fontAlgn="base" hangingPunct="0">
        <a:spcBef>
          <a:spcPct val="25000"/>
        </a:spcBef>
        <a:spcAft>
          <a:spcPct val="0"/>
        </a:spcAft>
        <a:buChar char="–"/>
        <a:defRPr>
          <a:solidFill>
            <a:schemeClr val="bg2"/>
          </a:solidFill>
          <a:latin typeface="+mn-lt"/>
          <a:ea typeface="+mn-ea"/>
        </a:defRPr>
      </a:lvl3pPr>
      <a:lvl4pPr marL="1120775" indent="-228600" algn="l" rtl="0" eaLnBrk="0" fontAlgn="base" hangingPunct="0">
        <a:spcBef>
          <a:spcPct val="25000"/>
        </a:spcBef>
        <a:spcAft>
          <a:spcPct val="0"/>
        </a:spcAft>
        <a:buSzPct val="80000"/>
        <a:buFont typeface="Times" pitchFamily="80" charset="0"/>
        <a:buChar char="•"/>
        <a:defRPr>
          <a:solidFill>
            <a:schemeClr val="bg2"/>
          </a:solidFill>
          <a:latin typeface="+mn-lt"/>
          <a:ea typeface="+mn-ea"/>
        </a:defRPr>
      </a:lvl4pPr>
      <a:lvl5pPr marL="1608138" indent="-228600" algn="l" rtl="0" eaLnBrk="0" fontAlgn="base" hangingPunct="0">
        <a:spcBef>
          <a:spcPct val="25000"/>
        </a:spcBef>
        <a:spcAft>
          <a:spcPct val="0"/>
        </a:spcAft>
        <a:buChar char="–"/>
        <a:defRPr>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black">
          <a:xfrm>
            <a:off x="323850" y="323850"/>
            <a:ext cx="8380413"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black">
          <a:xfrm>
            <a:off x="349250" y="1684338"/>
            <a:ext cx="8355013" cy="432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5620" name="Rectangle 4"/>
          <p:cNvSpPr>
            <a:spLocks noGrp="1" noChangeArrowheads="1"/>
          </p:cNvSpPr>
          <p:nvPr>
            <p:ph type="sldNum" sz="quarter" idx="4"/>
          </p:nvPr>
        </p:nvSpPr>
        <p:spPr bwMode="black">
          <a:xfrm>
            <a:off x="346075" y="6348413"/>
            <a:ext cx="409575" cy="38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latin typeface="Verdana" pitchFamily="64" charset="0"/>
                <a:ea typeface="ＭＳ Ｐゴシック" pitchFamily="64" charset="-128"/>
                <a:cs typeface="ＭＳ Ｐゴシック" pitchFamily="64" charset="-128"/>
              </a:defRPr>
            </a:lvl1pPr>
          </a:lstStyle>
          <a:p>
            <a:pPr>
              <a:defRPr/>
            </a:pPr>
            <a:fld id="{405B11EC-7025-4E40-A512-36D67E9B682E}" type="slidenum">
              <a:rPr lang="en-US"/>
              <a:pPr>
                <a:defRPr/>
              </a:pPr>
              <a:t>‹#›</a:t>
            </a:fld>
            <a:endParaRPr lang="en-US" dirty="0"/>
          </a:p>
        </p:txBody>
      </p:sp>
      <p:sp>
        <p:nvSpPr>
          <p:cNvPr id="495621" name="Rectangle 5"/>
          <p:cNvSpPr>
            <a:spLocks noGrp="1" noChangeArrowheads="1"/>
          </p:cNvSpPr>
          <p:nvPr>
            <p:ph type="ftr" sz="quarter" idx="3"/>
          </p:nvPr>
        </p:nvSpPr>
        <p:spPr bwMode="black">
          <a:xfrm>
            <a:off x="568325" y="6345238"/>
            <a:ext cx="4433888"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bg1"/>
                </a:solidFill>
              </a:defRPr>
            </a:lvl1pPr>
          </a:lstStyle>
          <a:p>
            <a:r>
              <a:rPr lang="en-US" dirty="0"/>
              <a:t>| PRESENTATION TITLE HERE | ©2010 YMCA of the USA</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bg1"/>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defRPr sz="2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200">
          <a:solidFill>
            <a:schemeClr val="bg1"/>
          </a:solidFill>
          <a:latin typeface="+mn-lt"/>
          <a:ea typeface="+mn-ea"/>
        </a:defRPr>
      </a:lvl2pPr>
      <a:lvl3pPr marL="1143000" indent="-228600" algn="l" rtl="0" eaLnBrk="0" fontAlgn="base" hangingPunct="0">
        <a:spcBef>
          <a:spcPct val="20000"/>
        </a:spcBef>
        <a:spcAft>
          <a:spcPct val="0"/>
        </a:spcAft>
        <a:buChar char="•"/>
        <a:defRPr sz="2200">
          <a:solidFill>
            <a:schemeClr val="bg1"/>
          </a:solidFill>
          <a:latin typeface="+mn-lt"/>
          <a:ea typeface="+mn-ea"/>
        </a:defRPr>
      </a:lvl3pPr>
      <a:lvl4pPr marL="1600200" indent="-228600" algn="l" rtl="0" eaLnBrk="0" fontAlgn="base" hangingPunct="0">
        <a:spcBef>
          <a:spcPct val="20000"/>
        </a:spcBef>
        <a:spcAft>
          <a:spcPct val="0"/>
        </a:spcAft>
        <a:buChar char="–"/>
        <a:defRPr sz="2200">
          <a:solidFill>
            <a:schemeClr val="bg1"/>
          </a:solidFill>
          <a:latin typeface="+mn-lt"/>
          <a:ea typeface="+mn-ea"/>
        </a:defRPr>
      </a:lvl4pPr>
      <a:lvl5pPr marL="2057400" indent="-228600" algn="l" rtl="0" eaLnBrk="0" fontAlgn="base" hangingPunct="0">
        <a:spcBef>
          <a:spcPct val="20000"/>
        </a:spcBef>
        <a:spcAft>
          <a:spcPct val="0"/>
        </a:spcAft>
        <a:buChar char="»"/>
        <a:defRPr sz="2200">
          <a:solidFill>
            <a:schemeClr val="bg1"/>
          </a:solidFill>
          <a:latin typeface="+mn-lt"/>
          <a:ea typeface="+mn-ea"/>
        </a:defRPr>
      </a:lvl5pPr>
      <a:lvl6pPr marL="2514600" indent="-228600" algn="l" rtl="0" fontAlgn="base">
        <a:spcBef>
          <a:spcPct val="20000"/>
        </a:spcBef>
        <a:spcAft>
          <a:spcPct val="0"/>
        </a:spcAft>
        <a:buChar char="»"/>
        <a:defRPr sz="2200">
          <a:solidFill>
            <a:schemeClr val="bg1"/>
          </a:solidFill>
          <a:latin typeface="+mn-lt"/>
          <a:ea typeface="+mn-ea"/>
        </a:defRPr>
      </a:lvl6pPr>
      <a:lvl7pPr marL="2971800" indent="-228600" algn="l" rtl="0" fontAlgn="base">
        <a:spcBef>
          <a:spcPct val="20000"/>
        </a:spcBef>
        <a:spcAft>
          <a:spcPct val="0"/>
        </a:spcAft>
        <a:buChar char="»"/>
        <a:defRPr sz="2200">
          <a:solidFill>
            <a:schemeClr val="bg1"/>
          </a:solidFill>
          <a:latin typeface="+mn-lt"/>
          <a:ea typeface="+mn-ea"/>
        </a:defRPr>
      </a:lvl7pPr>
      <a:lvl8pPr marL="3429000" indent="-228600" algn="l" rtl="0" fontAlgn="base">
        <a:spcBef>
          <a:spcPct val="20000"/>
        </a:spcBef>
        <a:spcAft>
          <a:spcPct val="0"/>
        </a:spcAft>
        <a:buChar char="»"/>
        <a:defRPr sz="2200">
          <a:solidFill>
            <a:schemeClr val="bg1"/>
          </a:solidFill>
          <a:latin typeface="+mn-lt"/>
          <a:ea typeface="+mn-ea"/>
        </a:defRPr>
      </a:lvl8pPr>
      <a:lvl9pPr marL="3886200" indent="-228600" algn="l" rtl="0" fontAlgn="base">
        <a:spcBef>
          <a:spcPct val="20000"/>
        </a:spcBef>
        <a:spcAft>
          <a:spcPct val="0"/>
        </a:spcAft>
        <a:buChar char="»"/>
        <a:defRPr sz="22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nam04.safelinks.protection.outlook.com/?url=https%3A%2F%2Fyoutu.be%2FhmkigGC4ZEc&amp;data=05%7C02%7CStephanie%40projectcornerstone.org%7Ce7e5f9c0c12343bcef9b08dd080fdb1a%7C40eab2465d65406a8caf57703865e340%7C0%7C0%7C638675586404425495%7CUnknown%7CTWFpbGZsb3d8eyJFbXB0eU1hcGkiOnRydWUsIlYiOiIwLjAuMDAwMCIsIlAiOiJXaW4zMiIsIkFOIjoiTWFpbCIsIldUIjoyfQ%3D%3D%7C0%7C%7C%7C&amp;sdata=k2u6xPVy62ZNsz86ohARv%2F2vTfHjmW8D44jicWgPIHE%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dt" sz="quarter" idx="10"/>
          </p:nvPr>
        </p:nvSpPr>
        <p:spPr>
          <a:noFill/>
        </p:spPr>
        <p:txBody>
          <a:bodyPr/>
          <a:lstStyle/>
          <a:p>
            <a:r>
              <a:rPr lang="en-US" dirty="0">
                <a:latin typeface="Verdana" pitchFamily="80" charset="0"/>
                <a:ea typeface="ＭＳ Ｐゴシック" pitchFamily="80" charset="-128"/>
                <a:cs typeface="ＭＳ Ｐゴシック" pitchFamily="80" charset="-128"/>
              </a:rPr>
              <a:t>NOVEMBER 2024</a:t>
            </a:r>
          </a:p>
        </p:txBody>
      </p:sp>
      <p:sp>
        <p:nvSpPr>
          <p:cNvPr id="128004" name="Rectangle 2"/>
          <p:cNvSpPr>
            <a:spLocks noGrp="1" noChangeArrowheads="1"/>
          </p:cNvSpPr>
          <p:nvPr>
            <p:ph type="ctrTitle"/>
          </p:nvPr>
        </p:nvSpPr>
        <p:spPr>
          <a:xfrm>
            <a:off x="336841" y="2252663"/>
            <a:ext cx="6271778" cy="1638300"/>
          </a:xfrm>
        </p:spPr>
        <p:txBody>
          <a:bodyPr/>
          <a:lstStyle/>
          <a:p>
            <a:pPr eaLnBrk="1" hangingPunct="1"/>
            <a:r>
              <a:rPr lang="en-US" dirty="0"/>
              <a:t>ONE</a:t>
            </a:r>
          </a:p>
        </p:txBody>
      </p:sp>
      <p:sp>
        <p:nvSpPr>
          <p:cNvPr id="128005" name="Rectangle 3"/>
          <p:cNvSpPr>
            <a:spLocks noGrp="1" noChangeArrowheads="1"/>
          </p:cNvSpPr>
          <p:nvPr>
            <p:ph type="subTitle" idx="1"/>
          </p:nvPr>
        </p:nvSpPr>
        <p:spPr>
          <a:xfrm>
            <a:off x="338138" y="3875088"/>
            <a:ext cx="2984500" cy="468312"/>
          </a:xfrm>
        </p:spPr>
        <p:txBody>
          <a:bodyPr/>
          <a:lstStyle/>
          <a:p>
            <a:pPr marL="0" indent="0" eaLnBrk="1" hangingPunct="1"/>
            <a:r>
              <a:rPr lang="en-US" dirty="0"/>
              <a:t>ABC PROJECT CORNERSTONE</a:t>
            </a:r>
          </a:p>
        </p:txBody>
      </p:sp>
      <p:pic>
        <p:nvPicPr>
          <p:cNvPr id="7" name="Picture 6" descr="cornerstone_blue_gradient.ai"/>
          <p:cNvPicPr>
            <a:picLocks noChangeAspect="1"/>
          </p:cNvPicPr>
          <p:nvPr/>
        </p:nvPicPr>
        <p:blipFill>
          <a:blip r:embed="rId2"/>
          <a:stretch>
            <a:fillRect/>
          </a:stretch>
        </p:blipFill>
        <p:spPr>
          <a:xfrm>
            <a:off x="5727700" y="4864100"/>
            <a:ext cx="2959100" cy="1308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CFE1F-E247-A742-1D50-073C066EC2AD}"/>
            </a:ext>
          </a:extLst>
        </p:cNvPr>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E9439A93-E14D-B201-4906-99C105BAEF80}"/>
              </a:ext>
            </a:extLst>
          </p:cNvPr>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10</a:t>
            </a:fld>
            <a:endParaRPr lang="en-US" dirty="0">
              <a:latin typeface="Verdana" pitchFamily="80" charset="0"/>
              <a:ea typeface="ＭＳ Ｐゴシック" pitchFamily="80" charset="-128"/>
              <a:cs typeface="ＭＳ Ｐゴシック" pitchFamily="80" charset="-128"/>
            </a:endParaRPr>
          </a:p>
        </p:txBody>
      </p:sp>
      <p:sp>
        <p:nvSpPr>
          <p:cNvPr id="135172" name="Rectangle 4">
            <a:extLst>
              <a:ext uri="{FF2B5EF4-FFF2-40B4-BE49-F238E27FC236}">
                <a16:creationId xmlns:a16="http://schemas.microsoft.com/office/drawing/2014/main" id="{F1B5F20A-5E8C-47FB-0B9F-A4CF59063F12}"/>
              </a:ext>
            </a:extLst>
          </p:cNvPr>
          <p:cNvSpPr>
            <a:spLocks noGrp="1" noChangeArrowheads="1"/>
          </p:cNvSpPr>
          <p:nvPr>
            <p:ph type="title"/>
          </p:nvPr>
        </p:nvSpPr>
        <p:spPr/>
        <p:txBody>
          <a:bodyPr/>
          <a:lstStyle/>
          <a:p>
            <a:pPr eaLnBrk="1" hangingPunct="1"/>
            <a:r>
              <a:rPr lang="en-US" dirty="0"/>
              <a:t>ACTIVITY OPTION: COLORED FEELINGS K-2</a:t>
            </a:r>
          </a:p>
        </p:txBody>
      </p:sp>
      <p:sp>
        <p:nvSpPr>
          <p:cNvPr id="135173" name="Rectangle 5">
            <a:extLst>
              <a:ext uri="{FF2B5EF4-FFF2-40B4-BE49-F238E27FC236}">
                <a16:creationId xmlns:a16="http://schemas.microsoft.com/office/drawing/2014/main" id="{21E66589-A516-C917-F993-7017925FED80}"/>
              </a:ext>
            </a:extLst>
          </p:cNvPr>
          <p:cNvSpPr>
            <a:spLocks noGrp="1" noChangeArrowheads="1"/>
          </p:cNvSpPr>
          <p:nvPr>
            <p:ph type="body" idx="1"/>
          </p:nvPr>
        </p:nvSpPr>
        <p:spPr>
          <a:xfrm>
            <a:off x="354013" y="1434353"/>
            <a:ext cx="8350250" cy="4521947"/>
          </a:xfrm>
        </p:spPr>
        <p:txBody>
          <a:bodyPr/>
          <a:lstStyle/>
          <a:p>
            <a:pPr marL="0" indent="0" eaLnBrk="1" hangingPunct="1"/>
            <a:r>
              <a:rPr lang="en-US" sz="2000" dirty="0"/>
              <a:t>Keep emotions basic and give visual cues for different emotions</a:t>
            </a:r>
          </a:p>
          <a:p>
            <a:pPr marL="0" indent="0" eaLnBrk="1" hangingPunct="1"/>
            <a:endParaRPr lang="en-US" sz="2000" dirty="0"/>
          </a:p>
          <a:p>
            <a:pPr marL="0" indent="0" eaLnBrk="1" hangingPunct="1"/>
            <a:r>
              <a:rPr lang="en-US" sz="2000" dirty="0"/>
              <a:t>Create an example ahead of time of what they could create</a:t>
            </a:r>
          </a:p>
          <a:p>
            <a:pPr marL="0" indent="0" eaLnBrk="1" hangingPunct="1"/>
            <a:r>
              <a:rPr lang="en-US" sz="2000" dirty="0"/>
              <a:t>K- might be one emotion they can choose to draw</a:t>
            </a:r>
          </a:p>
          <a:p>
            <a:pPr marL="0" indent="0" eaLnBrk="1" hangingPunct="1"/>
            <a:r>
              <a:rPr lang="en-US" sz="2000" dirty="0"/>
              <a:t>1- might be an emotion chart</a:t>
            </a:r>
          </a:p>
          <a:p>
            <a:pPr marL="0" indent="0" eaLnBrk="1" hangingPunct="1"/>
            <a:r>
              <a:rPr lang="en-US" sz="2000" dirty="0"/>
              <a:t>2- might be an emotion chart with ways they work through that emotion or what can cause that emotion</a:t>
            </a:r>
          </a:p>
          <a:p>
            <a:pPr marL="0" indent="0" eaLnBrk="1" hangingPunct="1"/>
            <a:endParaRPr lang="en-US" sz="2000" dirty="0"/>
          </a:p>
          <a:p>
            <a:pPr marL="0" indent="0" eaLnBrk="1" hangingPunct="1"/>
            <a:r>
              <a:rPr lang="en-US" sz="2000" dirty="0"/>
              <a:t>- There are many options, you choose one that will work for your group to give them</a:t>
            </a:r>
          </a:p>
        </p:txBody>
      </p:sp>
      <p:sp>
        <p:nvSpPr>
          <p:cNvPr id="135174" name="AutoShape 9">
            <a:extLst>
              <a:ext uri="{FF2B5EF4-FFF2-40B4-BE49-F238E27FC236}">
                <a16:creationId xmlns:a16="http://schemas.microsoft.com/office/drawing/2014/main" id="{511732F1-78D6-A17D-AEEF-9E2F2861085C}"/>
              </a:ext>
            </a:extLst>
          </p:cNvPr>
          <p:cNvSpPr>
            <a:spLocks noChangeArrowheads="1"/>
          </p:cNvSpPr>
          <p:nvPr/>
        </p:nvSpPr>
        <p:spPr bwMode="auto">
          <a:xfrm>
            <a:off x="3190240" y="5789137"/>
            <a:ext cx="5640387"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600" dirty="0">
                <a:solidFill>
                  <a:schemeClr val="bg1"/>
                </a:solidFill>
              </a:rPr>
              <a:t>https://www.youtube.com/watch?v=LnJE7jaWHrI</a:t>
            </a:r>
          </a:p>
        </p:txBody>
      </p:sp>
      <p:sp>
        <p:nvSpPr>
          <p:cNvPr id="2" name="Footer Placeholder 4">
            <a:extLst>
              <a:ext uri="{FF2B5EF4-FFF2-40B4-BE49-F238E27FC236}">
                <a16:creationId xmlns:a16="http://schemas.microsoft.com/office/drawing/2014/main" id="{10A07D1B-D72E-0136-4DAA-600175426D65}"/>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27843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9E23535-BB68-860C-6097-487E0F69C1B5}"/>
            </a:ext>
          </a:extLst>
        </p:cNvPr>
        <p:cNvGrpSpPr/>
        <p:nvPr/>
      </p:nvGrpSpPr>
      <p:grpSpPr>
        <a:xfrm>
          <a:off x="0" y="0"/>
          <a:ext cx="0" cy="0"/>
          <a:chOff x="0" y="0"/>
          <a:chExt cx="0" cy="0"/>
        </a:xfrm>
      </p:grpSpPr>
      <p:sp>
        <p:nvSpPr>
          <p:cNvPr id="131074" name="Slide Number Placeholder 3">
            <a:extLst>
              <a:ext uri="{FF2B5EF4-FFF2-40B4-BE49-F238E27FC236}">
                <a16:creationId xmlns:a16="http://schemas.microsoft.com/office/drawing/2014/main" id="{FCA6C9F8-7C30-F6E8-8510-60B4F0D2310F}"/>
              </a:ext>
            </a:extLst>
          </p:cNvPr>
          <p:cNvSpPr>
            <a:spLocks noGrp="1"/>
          </p:cNvSpPr>
          <p:nvPr>
            <p:ph type="sldNum" sz="quarter" idx="10"/>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1C9112E-947F-4DD8-AE37-AED4D1986B18}" type="slidenum">
              <a:rPr kumimoji="0" lang="en-US" sz="800" b="0" i="0" u="none" strike="noStrike" kern="1200" cap="none" spc="0" normalizeH="0" baseline="0" noProof="0">
                <a:ln>
                  <a:noFill/>
                </a:ln>
                <a:solidFill>
                  <a:srgbClr val="FFFFFF"/>
                </a:solidFill>
                <a:effectLst/>
                <a:uLnTx/>
                <a:uFillTx/>
                <a:latin typeface="Verdana" pitchFamily="80" charset="0"/>
                <a:ea typeface="ＭＳ Ｐゴシック" pitchFamily="80" charset="-128"/>
                <a:cs typeface="ＭＳ Ｐゴシック" pitchFamily="80" charset="-128"/>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sz="800" b="0" i="0" u="none" strike="noStrike" kern="1200" cap="none" spc="0" normalizeH="0" baseline="0" noProof="0" dirty="0">
              <a:ln>
                <a:noFill/>
              </a:ln>
              <a:solidFill>
                <a:srgbClr val="FFFFFF"/>
              </a:solidFill>
              <a:effectLst/>
              <a:uLnTx/>
              <a:uFillTx/>
              <a:latin typeface="Verdana" pitchFamily="80" charset="0"/>
              <a:ea typeface="ＭＳ Ｐゴシック" pitchFamily="80" charset="-128"/>
              <a:cs typeface="ＭＳ Ｐゴシック" pitchFamily="80" charset="-128"/>
            </a:endParaRPr>
          </a:p>
        </p:txBody>
      </p:sp>
      <p:sp>
        <p:nvSpPr>
          <p:cNvPr id="131076" name="Rectangle 6">
            <a:extLst>
              <a:ext uri="{FF2B5EF4-FFF2-40B4-BE49-F238E27FC236}">
                <a16:creationId xmlns:a16="http://schemas.microsoft.com/office/drawing/2014/main" id="{C41D827A-ED82-B645-003A-14E19D707633}"/>
              </a:ext>
            </a:extLst>
          </p:cNvPr>
          <p:cNvSpPr>
            <a:spLocks noGrp="1" noChangeArrowheads="1"/>
          </p:cNvSpPr>
          <p:nvPr>
            <p:ph type="title"/>
          </p:nvPr>
        </p:nvSpPr>
        <p:spPr/>
        <p:txBody>
          <a:bodyPr/>
          <a:lstStyle/>
          <a:p>
            <a:pPr eaLnBrk="1" hangingPunct="1"/>
            <a:r>
              <a:rPr lang="en-US" sz="2800" dirty="0"/>
              <a:t>REFLECT on K-2</a:t>
            </a:r>
          </a:p>
        </p:txBody>
      </p:sp>
      <p:sp>
        <p:nvSpPr>
          <p:cNvPr id="2" name="Footer Placeholder 4">
            <a:extLst>
              <a:ext uri="{FF2B5EF4-FFF2-40B4-BE49-F238E27FC236}">
                <a16:creationId xmlns:a16="http://schemas.microsoft.com/office/drawing/2014/main" id="{3C79E5AB-D075-CBCB-5F33-EB71FC37FB05}"/>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
        <p:nvSpPr>
          <p:cNvPr id="3" name="TextBox 2">
            <a:extLst>
              <a:ext uri="{FF2B5EF4-FFF2-40B4-BE49-F238E27FC236}">
                <a16:creationId xmlns:a16="http://schemas.microsoft.com/office/drawing/2014/main" id="{46726F01-D7B0-235B-3F65-F84CA67E4D2A}"/>
              </a:ext>
            </a:extLst>
          </p:cNvPr>
          <p:cNvSpPr txBox="1"/>
          <p:nvPr/>
        </p:nvSpPr>
        <p:spPr>
          <a:xfrm>
            <a:off x="568325" y="1319350"/>
            <a:ext cx="7543709" cy="2308324"/>
          </a:xfrm>
          <a:prstGeom prst="rect">
            <a:avLst/>
          </a:prstGeom>
          <a:noFill/>
        </p:spPr>
        <p:txBody>
          <a:bodyPr wrap="square" rtlCol="0">
            <a:spAutoFit/>
          </a:bodyPr>
          <a:lstStyle/>
          <a:p>
            <a:r>
              <a:rPr lang="en-US" dirty="0">
                <a:solidFill>
                  <a:schemeClr val="bg1"/>
                </a:solidFill>
              </a:rPr>
              <a:t>What questions do you have moving forward with this lesson?</a:t>
            </a:r>
          </a:p>
          <a:p>
            <a:endParaRPr lang="en-US" dirty="0">
              <a:solidFill>
                <a:schemeClr val="bg1"/>
              </a:solidFill>
            </a:endParaRPr>
          </a:p>
          <a:p>
            <a:r>
              <a:rPr lang="en-US" dirty="0">
                <a:solidFill>
                  <a:schemeClr val="bg1"/>
                </a:solidFill>
              </a:rPr>
              <a:t>What do you see going well?</a:t>
            </a:r>
          </a:p>
          <a:p>
            <a:endParaRPr lang="en-US" dirty="0">
              <a:solidFill>
                <a:schemeClr val="bg1"/>
              </a:solidFill>
            </a:endParaRPr>
          </a:p>
          <a:p>
            <a:r>
              <a:rPr lang="en-US" dirty="0">
                <a:solidFill>
                  <a:schemeClr val="bg1"/>
                </a:solidFill>
              </a:rPr>
              <a:t>What issues might come up?</a:t>
            </a:r>
          </a:p>
        </p:txBody>
      </p:sp>
    </p:spTree>
    <p:extLst>
      <p:ext uri="{BB962C8B-B14F-4D97-AF65-F5344CB8AC3E}">
        <p14:creationId xmlns:p14="http://schemas.microsoft.com/office/powerpoint/2010/main" val="192944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0B42-D4D9-4755-C620-DCB935EC58E5}"/>
            </a:ext>
          </a:extLst>
        </p:cNvPr>
        <p:cNvGrpSpPr/>
        <p:nvPr/>
      </p:nvGrpSpPr>
      <p:grpSpPr>
        <a:xfrm>
          <a:off x="0" y="0"/>
          <a:ext cx="0" cy="0"/>
          <a:chOff x="0" y="0"/>
          <a:chExt cx="0" cy="0"/>
        </a:xfrm>
      </p:grpSpPr>
      <p:sp>
        <p:nvSpPr>
          <p:cNvPr id="131074" name="Slide Number Placeholder 3">
            <a:extLst>
              <a:ext uri="{FF2B5EF4-FFF2-40B4-BE49-F238E27FC236}">
                <a16:creationId xmlns:a16="http://schemas.microsoft.com/office/drawing/2014/main" id="{DE19A77D-7EFF-2917-1CA4-C0C4A2F06B39}"/>
              </a:ext>
            </a:extLst>
          </p:cNvPr>
          <p:cNvSpPr>
            <a:spLocks noGrp="1"/>
          </p:cNvSpPr>
          <p:nvPr>
            <p:ph type="sldNum" sz="quarter" idx="10"/>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1C9112E-947F-4DD8-AE37-AED4D1986B18}" type="slidenum">
              <a:rPr kumimoji="0" lang="en-US" sz="800" b="0" i="0" u="none" strike="noStrike" kern="1200" cap="none" spc="0" normalizeH="0" baseline="0" noProof="0">
                <a:ln>
                  <a:noFill/>
                </a:ln>
                <a:solidFill>
                  <a:srgbClr val="FFFFFF"/>
                </a:solidFill>
                <a:effectLst/>
                <a:uLnTx/>
                <a:uFillTx/>
                <a:latin typeface="Verdana" pitchFamily="80" charset="0"/>
                <a:ea typeface="ＭＳ Ｐゴシック" pitchFamily="80" charset="-128"/>
                <a:cs typeface="ＭＳ Ｐゴシック" pitchFamily="80" charset="-128"/>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sz="800" b="0" i="0" u="none" strike="noStrike" kern="1200" cap="none" spc="0" normalizeH="0" baseline="0" noProof="0" dirty="0">
              <a:ln>
                <a:noFill/>
              </a:ln>
              <a:solidFill>
                <a:srgbClr val="FFFFFF"/>
              </a:solidFill>
              <a:effectLst/>
              <a:uLnTx/>
              <a:uFillTx/>
              <a:latin typeface="Verdana" pitchFamily="80" charset="0"/>
              <a:ea typeface="ＭＳ Ｐゴシック" pitchFamily="80" charset="-128"/>
              <a:cs typeface="ＭＳ Ｐゴシック" pitchFamily="80" charset="-128"/>
            </a:endParaRPr>
          </a:p>
        </p:txBody>
      </p:sp>
      <p:sp>
        <p:nvSpPr>
          <p:cNvPr id="131076" name="Rectangle 6">
            <a:extLst>
              <a:ext uri="{FF2B5EF4-FFF2-40B4-BE49-F238E27FC236}">
                <a16:creationId xmlns:a16="http://schemas.microsoft.com/office/drawing/2014/main" id="{309B7412-5E1B-5F61-A092-6214F8949058}"/>
              </a:ext>
            </a:extLst>
          </p:cNvPr>
          <p:cNvSpPr>
            <a:spLocks noGrp="1" noChangeArrowheads="1"/>
          </p:cNvSpPr>
          <p:nvPr>
            <p:ph type="title"/>
          </p:nvPr>
        </p:nvSpPr>
        <p:spPr/>
        <p:txBody>
          <a:bodyPr/>
          <a:lstStyle/>
          <a:p>
            <a:pPr eaLnBrk="1" hangingPunct="1"/>
            <a:r>
              <a:rPr lang="en-US" dirty="0"/>
              <a:t>GRADES 3-6</a:t>
            </a:r>
          </a:p>
        </p:txBody>
      </p:sp>
      <p:sp>
        <p:nvSpPr>
          <p:cNvPr id="2" name="Footer Placeholder 4">
            <a:extLst>
              <a:ext uri="{FF2B5EF4-FFF2-40B4-BE49-F238E27FC236}">
                <a16:creationId xmlns:a16="http://schemas.microsoft.com/office/drawing/2014/main" id="{1629744C-EE5E-83D8-2A4A-C227315D5F4C}"/>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pic>
        <p:nvPicPr>
          <p:cNvPr id="4" name="Picture 3" descr="A black background with white text&#10;&#10;Description automatically generated">
            <a:extLst>
              <a:ext uri="{FF2B5EF4-FFF2-40B4-BE49-F238E27FC236}">
                <a16:creationId xmlns:a16="http://schemas.microsoft.com/office/drawing/2014/main" id="{788B3B35-1CFD-2404-6199-17E9463D74D8}"/>
              </a:ext>
            </a:extLst>
          </p:cNvPr>
          <p:cNvPicPr>
            <a:picLocks noChangeAspect="1"/>
          </p:cNvPicPr>
          <p:nvPr/>
        </p:nvPicPr>
        <p:blipFill>
          <a:blip r:embed="rId2"/>
          <a:stretch>
            <a:fillRect/>
          </a:stretch>
        </p:blipFill>
        <p:spPr>
          <a:xfrm>
            <a:off x="2686050" y="428625"/>
            <a:ext cx="3771900" cy="6000750"/>
          </a:xfrm>
          <a:prstGeom prst="rect">
            <a:avLst/>
          </a:prstGeom>
        </p:spPr>
      </p:pic>
    </p:spTree>
    <p:extLst>
      <p:ext uri="{BB962C8B-B14F-4D97-AF65-F5344CB8AC3E}">
        <p14:creationId xmlns:p14="http://schemas.microsoft.com/office/powerpoint/2010/main" val="99794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13</a:t>
            </a:fld>
            <a:endParaRPr lang="en-US" dirty="0">
              <a:latin typeface="Verdana" pitchFamily="80" charset="0"/>
              <a:ea typeface="ＭＳ Ｐゴシック" pitchFamily="80" charset="-128"/>
              <a:cs typeface="ＭＳ Ｐゴシック" pitchFamily="80" charset="-128"/>
            </a:endParaRPr>
          </a:p>
        </p:txBody>
      </p:sp>
      <p:sp>
        <p:nvSpPr>
          <p:cNvPr id="135172" name="Rectangle 4"/>
          <p:cNvSpPr>
            <a:spLocks noGrp="1" noChangeArrowheads="1"/>
          </p:cNvSpPr>
          <p:nvPr>
            <p:ph type="title"/>
          </p:nvPr>
        </p:nvSpPr>
        <p:spPr>
          <a:xfrm>
            <a:off x="192505" y="284162"/>
            <a:ext cx="8511758" cy="889001"/>
          </a:xfrm>
        </p:spPr>
        <p:txBody>
          <a:bodyPr/>
          <a:lstStyle/>
          <a:p>
            <a:pPr eaLnBrk="1" hangingPunct="1"/>
            <a:r>
              <a:rPr lang="en-US" dirty="0"/>
              <a:t>CONVERSATION STARTER: FEELINGS COUNT WITH 3-6</a:t>
            </a:r>
          </a:p>
        </p:txBody>
      </p:sp>
      <p:sp>
        <p:nvSpPr>
          <p:cNvPr id="135173" name="Rectangle 5"/>
          <p:cNvSpPr>
            <a:spLocks noGrp="1" noChangeArrowheads="1"/>
          </p:cNvSpPr>
          <p:nvPr>
            <p:ph type="body" idx="1"/>
          </p:nvPr>
        </p:nvSpPr>
        <p:spPr>
          <a:xfrm>
            <a:off x="273259" y="1319212"/>
            <a:ext cx="8350250" cy="4219575"/>
          </a:xfrm>
        </p:spPr>
        <p:txBody>
          <a:bodyPr/>
          <a:lstStyle/>
          <a:p>
            <a:pPr marL="0" indent="0" eaLnBrk="1" hangingPunct="1"/>
            <a:r>
              <a:rPr lang="en-US" sz="2400" dirty="0"/>
              <a:t>Encourage students to choose colors that express their complex emotions (e.g., shades of blue for calm or anxious).</a:t>
            </a:r>
          </a:p>
          <a:p>
            <a:pPr marL="0" indent="0" eaLnBrk="1" hangingPunct="1"/>
            <a:endParaRPr lang="en-US" sz="2400" dirty="0"/>
          </a:p>
          <a:p>
            <a:pPr marL="0" indent="0" eaLnBrk="1" hangingPunct="1"/>
            <a:r>
              <a:rPr lang="en-US" sz="2400" dirty="0"/>
              <a:t>Prompt students to discuss their feelings in more detail, such as "Why did you choose that color?" or "How does that color make you feel?“</a:t>
            </a:r>
          </a:p>
          <a:p>
            <a:pPr marL="0" indent="0" eaLnBrk="1" hangingPunct="1"/>
            <a:endParaRPr lang="en-US" sz="2400" dirty="0"/>
          </a:p>
          <a:p>
            <a:pPr marL="0" indent="0" eaLnBrk="1" hangingPunct="1"/>
            <a:r>
              <a:rPr lang="en-US" sz="2400" dirty="0"/>
              <a:t>Ask students to consider how they can manage their own emotions and express them healthily.</a:t>
            </a:r>
          </a:p>
        </p:txBody>
      </p:sp>
      <p:sp>
        <p:nvSpPr>
          <p:cNvPr id="135174" name="AutoShape 9"/>
          <p:cNvSpPr>
            <a:spLocks noChangeArrowheads="1"/>
          </p:cNvSpPr>
          <p:nvPr/>
        </p:nvSpPr>
        <p:spPr bwMode="auto">
          <a:xfrm>
            <a:off x="5042436" y="6247606"/>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endParaRPr lang="en-US" dirty="0"/>
          </a:p>
        </p:txBody>
      </p:sp>
      <p:sp>
        <p:nvSpPr>
          <p:cNvPr id="2" name="Footer Placeholder 4">
            <a:extLst>
              <a:ext uri="{FF2B5EF4-FFF2-40B4-BE49-F238E27FC236}">
                <a16:creationId xmlns:a16="http://schemas.microsoft.com/office/drawing/2014/main" id="{F4577CAB-7146-D138-24A8-5328F960723A}"/>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
        <p:nvSpPr>
          <p:cNvPr id="3" name="Rectangle 1">
            <a:extLst>
              <a:ext uri="{FF2B5EF4-FFF2-40B4-BE49-F238E27FC236}">
                <a16:creationId xmlns:a16="http://schemas.microsoft.com/office/drawing/2014/main" id="{D881AFA4-D2DD-2A0A-56AE-18E8C7A9D07F}"/>
              </a:ext>
            </a:extLst>
          </p:cNvPr>
          <p:cNvSpPr>
            <a:spLocks noChangeArrowheads="1"/>
          </p:cNvSpPr>
          <p:nvPr/>
        </p:nvSpPr>
        <p:spPr bwMode="auto">
          <a:xfrm>
            <a:off x="5042436" y="6345238"/>
            <a:ext cx="3771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mj-lt"/>
              </a:rPr>
              <a:t>https://youtu.be/eivpRQLev_Q</a:t>
            </a:r>
          </a:p>
        </p:txBody>
      </p:sp>
    </p:spTree>
    <p:extLst>
      <p:ext uri="{BB962C8B-B14F-4D97-AF65-F5344CB8AC3E}">
        <p14:creationId xmlns:p14="http://schemas.microsoft.com/office/powerpoint/2010/main" val="2366998613"/>
      </p:ext>
    </p:extLst>
  </p:cSld>
  <p:clrMapOvr>
    <a:masterClrMapping/>
  </p:clrMapOvr>
  <mc:AlternateContent xmlns:mc="http://schemas.openxmlformats.org/markup-compatibility/2006" xmlns:p14="http://schemas.microsoft.com/office/powerpoint/2010/main">
    <mc:Choice Requires="p14">
      <p:transition spd="slow" p14:dur="2000" advTm="180877"/>
    </mc:Choice>
    <mc:Fallback xmlns="">
      <p:transition spd="slow" advTm="18087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14</a:t>
            </a:fld>
            <a:endParaRPr lang="en-US" dirty="0">
              <a:latin typeface="Verdana" pitchFamily="80" charset="0"/>
              <a:ea typeface="ＭＳ Ｐゴシック" pitchFamily="80" charset="-128"/>
              <a:cs typeface="ＭＳ Ｐゴシック" pitchFamily="80" charset="-128"/>
            </a:endParaRPr>
          </a:p>
        </p:txBody>
      </p:sp>
      <p:sp>
        <p:nvSpPr>
          <p:cNvPr id="135172" name="Rectangle 4"/>
          <p:cNvSpPr>
            <a:spLocks noGrp="1" noChangeArrowheads="1"/>
          </p:cNvSpPr>
          <p:nvPr>
            <p:ph type="title"/>
          </p:nvPr>
        </p:nvSpPr>
        <p:spPr/>
        <p:txBody>
          <a:bodyPr/>
          <a:lstStyle/>
          <a:p>
            <a:pPr eaLnBrk="1" hangingPunct="1"/>
            <a:r>
              <a:rPr lang="en-US" dirty="0"/>
              <a:t>READING THE BOOK TO 3-6</a:t>
            </a:r>
          </a:p>
        </p:txBody>
      </p:sp>
      <p:sp>
        <p:nvSpPr>
          <p:cNvPr id="135173" name="Rectangle 5"/>
          <p:cNvSpPr>
            <a:spLocks noGrp="1" noChangeArrowheads="1"/>
          </p:cNvSpPr>
          <p:nvPr>
            <p:ph type="body" idx="1"/>
          </p:nvPr>
        </p:nvSpPr>
        <p:spPr>
          <a:xfrm>
            <a:off x="354013" y="1368425"/>
            <a:ext cx="8350250" cy="4587875"/>
          </a:xfrm>
        </p:spPr>
        <p:txBody>
          <a:bodyPr/>
          <a:lstStyle/>
          <a:p>
            <a:pPr marL="0" indent="0" eaLnBrk="1" hangingPunct="1"/>
            <a:r>
              <a:rPr lang="en-US" sz="2400" dirty="0"/>
              <a:t>Respond while they listen to the book on their own papers</a:t>
            </a:r>
          </a:p>
          <a:p>
            <a:pPr marL="0" indent="0" eaLnBrk="1" hangingPunct="1"/>
            <a:endParaRPr lang="en-US" sz="2400" dirty="0"/>
          </a:p>
          <a:p>
            <a:pPr marL="0" indent="0" eaLnBrk="1" hangingPunct="1"/>
            <a:r>
              <a:rPr lang="en-US" sz="2400" dirty="0"/>
              <a:t>Encourage critical thinking and considering their own experiences and how they can relate to different colors</a:t>
            </a:r>
          </a:p>
          <a:p>
            <a:pPr marL="0" indent="0" eaLnBrk="1" hangingPunct="1"/>
            <a:endParaRPr lang="en-US" sz="2400" dirty="0"/>
          </a:p>
          <a:p>
            <a:pPr marL="0" indent="0" eaLnBrk="1" hangingPunct="1"/>
            <a:r>
              <a:rPr lang="en-US" sz="2400" dirty="0"/>
              <a:t>Use Diagraming the One Story PDF under Materials while reading </a:t>
            </a:r>
          </a:p>
        </p:txBody>
      </p:sp>
      <p:sp>
        <p:nvSpPr>
          <p:cNvPr id="135174" name="AutoShape 9"/>
          <p:cNvSpPr>
            <a:spLocks noChangeArrowheads="1"/>
          </p:cNvSpPr>
          <p:nvPr/>
        </p:nvSpPr>
        <p:spPr bwMode="auto">
          <a:xfrm>
            <a:off x="5086349" y="5507863"/>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endParaRPr lang="en-US" dirty="0"/>
          </a:p>
        </p:txBody>
      </p:sp>
      <p:sp>
        <p:nvSpPr>
          <p:cNvPr id="2" name="Footer Placeholder 4">
            <a:extLst>
              <a:ext uri="{FF2B5EF4-FFF2-40B4-BE49-F238E27FC236}">
                <a16:creationId xmlns:a16="http://schemas.microsoft.com/office/drawing/2014/main" id="{07D8ABF8-9960-B0D2-6D5F-39E6451EE723}"/>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
        <p:nvSpPr>
          <p:cNvPr id="3" name="Rectangle 1">
            <a:extLst>
              <a:ext uri="{FF2B5EF4-FFF2-40B4-BE49-F238E27FC236}">
                <a16:creationId xmlns:a16="http://schemas.microsoft.com/office/drawing/2014/main" id="{08FB39EB-474C-95E1-D4F3-BF19F04378C8}"/>
              </a:ext>
            </a:extLst>
          </p:cNvPr>
          <p:cNvSpPr>
            <a:spLocks noChangeArrowheads="1"/>
          </p:cNvSpPr>
          <p:nvPr/>
        </p:nvSpPr>
        <p:spPr bwMode="auto">
          <a:xfrm>
            <a:off x="5041772" y="5597748"/>
            <a:ext cx="3789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mj-lt"/>
              </a:rPr>
              <a:t>https://youtu.be/H_1qiRDXjOo</a:t>
            </a:r>
          </a:p>
        </p:txBody>
      </p:sp>
    </p:spTree>
    <p:extLst>
      <p:ext uri="{BB962C8B-B14F-4D97-AF65-F5344CB8AC3E}">
        <p14:creationId xmlns:p14="http://schemas.microsoft.com/office/powerpoint/2010/main" val="449764659"/>
      </p:ext>
    </p:extLst>
  </p:cSld>
  <p:clrMapOvr>
    <a:masterClrMapping/>
  </p:clrMapOvr>
  <mc:AlternateContent xmlns:mc="http://schemas.openxmlformats.org/markup-compatibility/2006" xmlns:p14="http://schemas.microsoft.com/office/powerpoint/2010/main">
    <mc:Choice Requires="p14">
      <p:transition spd="slow" p14:dur="2000" advTm="207254"/>
    </mc:Choice>
    <mc:Fallback xmlns="">
      <p:transition spd="slow" advTm="20725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15</a:t>
            </a:fld>
            <a:endParaRPr lang="en-US" dirty="0">
              <a:latin typeface="Verdana" pitchFamily="80" charset="0"/>
              <a:ea typeface="ＭＳ Ｐゴシック" pitchFamily="80" charset="-128"/>
              <a:cs typeface="ＭＳ Ｐゴシック" pitchFamily="80" charset="-128"/>
            </a:endParaRPr>
          </a:p>
        </p:txBody>
      </p:sp>
      <p:sp>
        <p:nvSpPr>
          <p:cNvPr id="135172" name="Rectangle 4"/>
          <p:cNvSpPr>
            <a:spLocks noGrp="1" noChangeArrowheads="1"/>
          </p:cNvSpPr>
          <p:nvPr>
            <p:ph type="title"/>
          </p:nvPr>
        </p:nvSpPr>
        <p:spPr/>
        <p:txBody>
          <a:bodyPr/>
          <a:lstStyle/>
          <a:p>
            <a:pPr eaLnBrk="1" hangingPunct="1"/>
            <a:r>
              <a:rPr lang="en-US" dirty="0"/>
              <a:t>DISCUSSING THE BOOK WITH 3-6</a:t>
            </a:r>
          </a:p>
        </p:txBody>
      </p:sp>
      <p:sp>
        <p:nvSpPr>
          <p:cNvPr id="2" name="Footer Placeholder 4">
            <a:extLst>
              <a:ext uri="{FF2B5EF4-FFF2-40B4-BE49-F238E27FC236}">
                <a16:creationId xmlns:a16="http://schemas.microsoft.com/office/drawing/2014/main" id="{B235DB3D-E222-4D08-0549-E0746FBA2B8F}"/>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
        <p:nvSpPr>
          <p:cNvPr id="5" name="Rectangle 3">
            <a:extLst>
              <a:ext uri="{FF2B5EF4-FFF2-40B4-BE49-F238E27FC236}">
                <a16:creationId xmlns:a16="http://schemas.microsoft.com/office/drawing/2014/main" id="{A25F93F4-5749-6A7B-3656-7B0CCAC67392}"/>
              </a:ext>
            </a:extLst>
          </p:cNvPr>
          <p:cNvSpPr>
            <a:spLocks noGrp="1" noChangeArrowheads="1"/>
          </p:cNvSpPr>
          <p:nvPr>
            <p:ph type="body" idx="1"/>
          </p:nvPr>
        </p:nvSpPr>
        <p:spPr bwMode="auto">
          <a:xfrm>
            <a:off x="350838" y="1056259"/>
            <a:ext cx="837564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rPr>
              <a:t>Question 1: Encourage students to share their emotional responses to Red's behavior. Ask them to describe how they would feel if they were in Blue's position.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rPr>
              <a:t>Question 2: Guide students to identify the specific actions of the other shapes that led to Blue's liberation. Discuss the power of collective action.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rPr>
              <a:t>Question 3: Encourage students to think about their own strengths and how they can use them to help others.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rPr>
              <a:t>Question 4: Guide students to analyze the symbolism of the colors and numbers. Ask them how these elements contribute to the overall meaning of the story.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rPr>
              <a:t>Questions 5-7: Encourage students to share personal experiences related to the themes of the book. Ask open-ended questions to spark discussion and reflection. </a:t>
            </a:r>
          </a:p>
        </p:txBody>
      </p:sp>
      <p:sp>
        <p:nvSpPr>
          <p:cNvPr id="3" name="AutoShape 9">
            <a:extLst>
              <a:ext uri="{FF2B5EF4-FFF2-40B4-BE49-F238E27FC236}">
                <a16:creationId xmlns:a16="http://schemas.microsoft.com/office/drawing/2014/main" id="{8BCFE683-B0D6-C57F-07F2-5C4E2BBB9981}"/>
              </a:ext>
            </a:extLst>
          </p:cNvPr>
          <p:cNvSpPr>
            <a:spLocks noChangeArrowheads="1"/>
          </p:cNvSpPr>
          <p:nvPr/>
        </p:nvSpPr>
        <p:spPr bwMode="auto">
          <a:xfrm>
            <a:off x="3346704" y="6091270"/>
            <a:ext cx="5576634" cy="500856"/>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600" dirty="0">
                <a:solidFill>
                  <a:schemeClr val="bg1"/>
                </a:solidFill>
              </a:rPr>
              <a:t>https://www.youtube.com/watch?v=5XMxIMNsViU</a:t>
            </a:r>
          </a:p>
        </p:txBody>
      </p:sp>
    </p:spTree>
    <p:extLst>
      <p:ext uri="{BB962C8B-B14F-4D97-AF65-F5344CB8AC3E}">
        <p14:creationId xmlns:p14="http://schemas.microsoft.com/office/powerpoint/2010/main" val="577578273"/>
      </p:ext>
    </p:extLst>
  </p:cSld>
  <p:clrMapOvr>
    <a:masterClrMapping/>
  </p:clrMapOvr>
  <mc:AlternateContent xmlns:mc="http://schemas.openxmlformats.org/markup-compatibility/2006" xmlns:p14="http://schemas.microsoft.com/office/powerpoint/2010/main">
    <mc:Choice Requires="p14">
      <p:transition spd="slow" p14:dur="2000" advTm="135182"/>
    </mc:Choice>
    <mc:Fallback xmlns="">
      <p:transition spd="slow" advTm="13518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7BFD5-B94D-EC15-9E9C-FAEC166FE7D2}"/>
            </a:ext>
          </a:extLst>
        </p:cNvPr>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17F0C3B2-5AA8-4944-C6ED-AF7F5785D9A2}"/>
              </a:ext>
            </a:extLst>
          </p:cNvPr>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16</a:t>
            </a:fld>
            <a:endParaRPr lang="en-US" dirty="0">
              <a:latin typeface="Verdana" pitchFamily="80" charset="0"/>
              <a:ea typeface="ＭＳ Ｐゴシック" pitchFamily="80" charset="-128"/>
              <a:cs typeface="ＭＳ Ｐゴシック" pitchFamily="80" charset="-128"/>
            </a:endParaRPr>
          </a:p>
        </p:txBody>
      </p:sp>
      <p:sp>
        <p:nvSpPr>
          <p:cNvPr id="135172" name="Rectangle 4">
            <a:extLst>
              <a:ext uri="{FF2B5EF4-FFF2-40B4-BE49-F238E27FC236}">
                <a16:creationId xmlns:a16="http://schemas.microsoft.com/office/drawing/2014/main" id="{33E704D8-905E-BC02-CAA3-53FD5BB00A4E}"/>
              </a:ext>
            </a:extLst>
          </p:cNvPr>
          <p:cNvSpPr>
            <a:spLocks noGrp="1" noChangeArrowheads="1"/>
          </p:cNvSpPr>
          <p:nvPr>
            <p:ph type="title"/>
          </p:nvPr>
        </p:nvSpPr>
        <p:spPr/>
        <p:txBody>
          <a:bodyPr/>
          <a:lstStyle/>
          <a:p>
            <a:pPr eaLnBrk="1" hangingPunct="1"/>
            <a:r>
              <a:rPr lang="en-US" dirty="0"/>
              <a:t>ACTIVITY OPTION: COLORED FEELINGS 3-6</a:t>
            </a:r>
          </a:p>
        </p:txBody>
      </p:sp>
      <p:sp>
        <p:nvSpPr>
          <p:cNvPr id="135173" name="Rectangle 5">
            <a:extLst>
              <a:ext uri="{FF2B5EF4-FFF2-40B4-BE49-F238E27FC236}">
                <a16:creationId xmlns:a16="http://schemas.microsoft.com/office/drawing/2014/main" id="{A5158092-A111-2DA0-3CCD-8B1238D0379A}"/>
              </a:ext>
            </a:extLst>
          </p:cNvPr>
          <p:cNvSpPr>
            <a:spLocks noGrp="1" noChangeArrowheads="1"/>
          </p:cNvSpPr>
          <p:nvPr>
            <p:ph type="body" idx="1"/>
          </p:nvPr>
        </p:nvSpPr>
        <p:spPr>
          <a:xfrm>
            <a:off x="354013" y="1368425"/>
            <a:ext cx="8350250" cy="4587875"/>
          </a:xfrm>
        </p:spPr>
        <p:txBody>
          <a:bodyPr/>
          <a:lstStyle/>
          <a:p>
            <a:pPr marL="0" indent="0" eaLnBrk="1" hangingPunct="1"/>
            <a:r>
              <a:rPr lang="en-US" sz="2000" dirty="0"/>
              <a:t>Opportunity to reflect on feelings in the book as they relate to them</a:t>
            </a:r>
          </a:p>
          <a:p>
            <a:pPr marL="0" indent="0" eaLnBrk="1" hangingPunct="1"/>
            <a:endParaRPr lang="en-US" sz="2000" dirty="0"/>
          </a:p>
          <a:p>
            <a:pPr marL="0" indent="0" eaLnBrk="1" hangingPunct="1"/>
            <a:r>
              <a:rPr lang="en-US" sz="2000" dirty="0"/>
              <a:t>Can turn on music and let students watercolor quietly- you can play many types of music to showcase emotions or stick to one genre</a:t>
            </a:r>
          </a:p>
          <a:p>
            <a:pPr marL="0" indent="0" eaLnBrk="1" hangingPunct="1"/>
            <a:endParaRPr lang="en-US" sz="2000" dirty="0"/>
          </a:p>
          <a:p>
            <a:pPr marL="0" indent="0" eaLnBrk="1" hangingPunct="1"/>
            <a:r>
              <a:rPr lang="en-US" sz="2000" dirty="0"/>
              <a:t>Can have a slideshow of artwork or emotions or social situations as inspiration for them</a:t>
            </a:r>
          </a:p>
          <a:p>
            <a:pPr marL="0" indent="0" eaLnBrk="1" hangingPunct="1"/>
            <a:endParaRPr lang="en-US" sz="2000" dirty="0"/>
          </a:p>
          <a:p>
            <a:pPr marL="0" indent="0" eaLnBrk="1" hangingPunct="1"/>
            <a:r>
              <a:rPr lang="en-US" sz="2000" dirty="0"/>
              <a:t>Open ended- can make a chart or just artwork, give examples.</a:t>
            </a:r>
          </a:p>
        </p:txBody>
      </p:sp>
      <p:sp>
        <p:nvSpPr>
          <p:cNvPr id="135174" name="AutoShape 9">
            <a:extLst>
              <a:ext uri="{FF2B5EF4-FFF2-40B4-BE49-F238E27FC236}">
                <a16:creationId xmlns:a16="http://schemas.microsoft.com/office/drawing/2014/main" id="{7BF21CD0-593D-7324-3AC1-061412E893FD}"/>
              </a:ext>
            </a:extLst>
          </p:cNvPr>
          <p:cNvSpPr>
            <a:spLocks noChangeArrowheads="1"/>
          </p:cNvSpPr>
          <p:nvPr/>
        </p:nvSpPr>
        <p:spPr bwMode="auto">
          <a:xfrm>
            <a:off x="5086349" y="5928742"/>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200" dirty="0">
                <a:solidFill>
                  <a:schemeClr val="bg1"/>
                </a:solidFill>
              </a:rPr>
              <a:t>Austin’s video, linked previously </a:t>
            </a:r>
            <a:endParaRPr lang="en-US" dirty="0"/>
          </a:p>
        </p:txBody>
      </p:sp>
      <p:sp>
        <p:nvSpPr>
          <p:cNvPr id="2" name="Footer Placeholder 4">
            <a:extLst>
              <a:ext uri="{FF2B5EF4-FFF2-40B4-BE49-F238E27FC236}">
                <a16:creationId xmlns:a16="http://schemas.microsoft.com/office/drawing/2014/main" id="{90A90243-9648-7785-8E8C-B4F7E6FA470F}"/>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261963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68C5-8E83-E658-3C45-90CAAC2FA251}"/>
            </a:ext>
          </a:extLst>
        </p:cNvPr>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F64DCC31-4975-4AFA-9A15-4ECCFC431C9F}"/>
              </a:ext>
            </a:extLst>
          </p:cNvPr>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17</a:t>
            </a:fld>
            <a:endParaRPr lang="en-US" dirty="0">
              <a:latin typeface="Verdana" pitchFamily="80" charset="0"/>
              <a:ea typeface="ＭＳ Ｐゴシック" pitchFamily="80" charset="-128"/>
              <a:cs typeface="ＭＳ Ｐゴシック" pitchFamily="80" charset="-128"/>
            </a:endParaRPr>
          </a:p>
        </p:txBody>
      </p:sp>
      <p:sp>
        <p:nvSpPr>
          <p:cNvPr id="135172" name="Rectangle 4">
            <a:extLst>
              <a:ext uri="{FF2B5EF4-FFF2-40B4-BE49-F238E27FC236}">
                <a16:creationId xmlns:a16="http://schemas.microsoft.com/office/drawing/2014/main" id="{43E0D47E-984F-B579-8497-F46FDF52C161}"/>
              </a:ext>
            </a:extLst>
          </p:cNvPr>
          <p:cNvSpPr>
            <a:spLocks noGrp="1" noChangeArrowheads="1"/>
          </p:cNvSpPr>
          <p:nvPr>
            <p:ph type="title"/>
          </p:nvPr>
        </p:nvSpPr>
        <p:spPr/>
        <p:txBody>
          <a:bodyPr/>
          <a:lstStyle/>
          <a:p>
            <a:pPr eaLnBrk="1" hangingPunct="1"/>
            <a:r>
              <a:rPr lang="en-US" dirty="0"/>
              <a:t>ACTIVITY OPTION: GUESS MY EMOTION 3-6</a:t>
            </a:r>
          </a:p>
        </p:txBody>
      </p:sp>
      <p:sp>
        <p:nvSpPr>
          <p:cNvPr id="135173" name="Rectangle 5">
            <a:extLst>
              <a:ext uri="{FF2B5EF4-FFF2-40B4-BE49-F238E27FC236}">
                <a16:creationId xmlns:a16="http://schemas.microsoft.com/office/drawing/2014/main" id="{A31D04CB-7D6B-154E-7DF0-D9D560C9FC72}"/>
              </a:ext>
            </a:extLst>
          </p:cNvPr>
          <p:cNvSpPr>
            <a:spLocks noGrp="1" noChangeArrowheads="1"/>
          </p:cNvSpPr>
          <p:nvPr>
            <p:ph type="body" idx="1"/>
          </p:nvPr>
        </p:nvSpPr>
        <p:spPr>
          <a:xfrm>
            <a:off x="354013" y="1368425"/>
            <a:ext cx="8350250" cy="4587875"/>
          </a:xfrm>
        </p:spPr>
        <p:txBody>
          <a:bodyPr/>
          <a:lstStyle/>
          <a:p>
            <a:pPr marL="0" indent="0" eaLnBrk="1" hangingPunct="1"/>
            <a:r>
              <a:rPr lang="en-US" sz="2000" dirty="0"/>
              <a:t>Acting out emotions, recognizing cultural differences when it comes to emotional expression </a:t>
            </a:r>
          </a:p>
          <a:p>
            <a:pPr marL="0" indent="0" eaLnBrk="1" hangingPunct="1"/>
            <a:endParaRPr lang="en-US" sz="2000" dirty="0"/>
          </a:p>
          <a:p>
            <a:pPr marL="0" indent="0" eaLnBrk="1" hangingPunct="1"/>
            <a:r>
              <a:rPr lang="en-US" sz="2000" dirty="0"/>
              <a:t>Sharing when or why they feel that emotion- Get Off the Escalator PDF in materials </a:t>
            </a:r>
          </a:p>
          <a:p>
            <a:pPr marL="0" indent="0" eaLnBrk="1" hangingPunct="1"/>
            <a:endParaRPr lang="en-US" sz="2000" dirty="0"/>
          </a:p>
          <a:p>
            <a:pPr marL="0" indent="0" eaLnBrk="1" hangingPunct="1"/>
            <a:r>
              <a:rPr lang="en-US" sz="2000" dirty="0"/>
              <a:t>Ways they can work through that emotion when it is more negative </a:t>
            </a:r>
          </a:p>
          <a:p>
            <a:pPr marL="0" indent="0" eaLnBrk="1" hangingPunct="1"/>
            <a:endParaRPr lang="en-US" sz="2000" dirty="0"/>
          </a:p>
          <a:p>
            <a:pPr marL="0" indent="0" eaLnBrk="1" hangingPunct="1"/>
            <a:r>
              <a:rPr lang="en-US" sz="2000" dirty="0"/>
              <a:t>How can we help one another in the working through emotions?</a:t>
            </a:r>
          </a:p>
        </p:txBody>
      </p:sp>
      <p:sp>
        <p:nvSpPr>
          <p:cNvPr id="135174" name="AutoShape 9">
            <a:extLst>
              <a:ext uri="{FF2B5EF4-FFF2-40B4-BE49-F238E27FC236}">
                <a16:creationId xmlns:a16="http://schemas.microsoft.com/office/drawing/2014/main" id="{CD26BC01-4C7A-F42F-A665-2E43685B9B6A}"/>
              </a:ext>
            </a:extLst>
          </p:cNvPr>
          <p:cNvSpPr>
            <a:spLocks noChangeArrowheads="1"/>
          </p:cNvSpPr>
          <p:nvPr/>
        </p:nvSpPr>
        <p:spPr bwMode="auto">
          <a:xfrm>
            <a:off x="2706624" y="5742431"/>
            <a:ext cx="6107367" cy="460375"/>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800" dirty="0">
                <a:solidFill>
                  <a:schemeClr val="bg1"/>
                </a:solidFill>
              </a:rPr>
              <a:t>https://www.youtube.com/watch?v=N3AX75bxzFc</a:t>
            </a:r>
          </a:p>
        </p:txBody>
      </p:sp>
      <p:sp>
        <p:nvSpPr>
          <p:cNvPr id="2" name="Footer Placeholder 4">
            <a:extLst>
              <a:ext uri="{FF2B5EF4-FFF2-40B4-BE49-F238E27FC236}">
                <a16:creationId xmlns:a16="http://schemas.microsoft.com/office/drawing/2014/main" id="{E401EE9C-3624-B2F6-1DA7-B755D216A985}"/>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619512172"/>
      </p:ext>
    </p:extLst>
  </p:cSld>
  <p:clrMapOvr>
    <a:masterClrMapping/>
  </p:clrMapOvr>
  <mc:AlternateContent xmlns:mc="http://schemas.openxmlformats.org/markup-compatibility/2006" xmlns:p14="http://schemas.microsoft.com/office/powerpoint/2010/main">
    <mc:Choice Requires="p14">
      <p:transition spd="slow" p14:dur="2000" advTm="166850"/>
    </mc:Choice>
    <mc:Fallback xmlns="">
      <p:transition spd="slow" advTm="1668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B9E71-0A2A-46BE-4CA8-915CCBBACC15}"/>
            </a:ext>
          </a:extLst>
        </p:cNvPr>
        <p:cNvGrpSpPr/>
        <p:nvPr/>
      </p:nvGrpSpPr>
      <p:grpSpPr>
        <a:xfrm>
          <a:off x="0" y="0"/>
          <a:ext cx="0" cy="0"/>
          <a:chOff x="0" y="0"/>
          <a:chExt cx="0" cy="0"/>
        </a:xfrm>
      </p:grpSpPr>
      <p:sp>
        <p:nvSpPr>
          <p:cNvPr id="131074" name="Slide Number Placeholder 3">
            <a:extLst>
              <a:ext uri="{FF2B5EF4-FFF2-40B4-BE49-F238E27FC236}">
                <a16:creationId xmlns:a16="http://schemas.microsoft.com/office/drawing/2014/main" id="{4F83242E-A24C-7DB4-0A93-CEC37889D205}"/>
              </a:ext>
            </a:extLst>
          </p:cNvPr>
          <p:cNvSpPr>
            <a:spLocks noGrp="1"/>
          </p:cNvSpPr>
          <p:nvPr>
            <p:ph type="sldNum" sz="quarter" idx="10"/>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1C9112E-947F-4DD8-AE37-AED4D1986B18}" type="slidenum">
              <a:rPr kumimoji="0" lang="en-US" sz="800" b="0" i="0" u="none" strike="noStrike" kern="1200" cap="none" spc="0" normalizeH="0" baseline="0" noProof="0">
                <a:ln>
                  <a:noFill/>
                </a:ln>
                <a:solidFill>
                  <a:srgbClr val="FFFFFF"/>
                </a:solidFill>
                <a:effectLst/>
                <a:uLnTx/>
                <a:uFillTx/>
                <a:latin typeface="Verdana" pitchFamily="80" charset="0"/>
                <a:ea typeface="ＭＳ Ｐゴシック" pitchFamily="80" charset="-128"/>
                <a:cs typeface="ＭＳ Ｐゴシック" pitchFamily="80" charset="-128"/>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800" b="0" i="0" u="none" strike="noStrike" kern="1200" cap="none" spc="0" normalizeH="0" baseline="0" noProof="0" dirty="0">
              <a:ln>
                <a:noFill/>
              </a:ln>
              <a:solidFill>
                <a:srgbClr val="FFFFFF"/>
              </a:solidFill>
              <a:effectLst/>
              <a:uLnTx/>
              <a:uFillTx/>
              <a:latin typeface="Verdana" pitchFamily="80" charset="0"/>
              <a:ea typeface="ＭＳ Ｐゴシック" pitchFamily="80" charset="-128"/>
              <a:cs typeface="ＭＳ Ｐゴシック" pitchFamily="80" charset="-128"/>
            </a:endParaRPr>
          </a:p>
        </p:txBody>
      </p:sp>
      <p:sp>
        <p:nvSpPr>
          <p:cNvPr id="131076" name="Rectangle 6">
            <a:extLst>
              <a:ext uri="{FF2B5EF4-FFF2-40B4-BE49-F238E27FC236}">
                <a16:creationId xmlns:a16="http://schemas.microsoft.com/office/drawing/2014/main" id="{5A8345D7-D055-EBFF-4895-E3ABB0A9B8C8}"/>
              </a:ext>
            </a:extLst>
          </p:cNvPr>
          <p:cNvSpPr>
            <a:spLocks noGrp="1" noChangeArrowheads="1"/>
          </p:cNvSpPr>
          <p:nvPr>
            <p:ph type="title"/>
          </p:nvPr>
        </p:nvSpPr>
        <p:spPr/>
        <p:txBody>
          <a:bodyPr/>
          <a:lstStyle/>
          <a:p>
            <a:pPr eaLnBrk="1" hangingPunct="1"/>
            <a:r>
              <a:rPr lang="en-US" sz="2800" dirty="0"/>
              <a:t>REFLECT on 3-6</a:t>
            </a:r>
          </a:p>
        </p:txBody>
      </p:sp>
      <p:sp>
        <p:nvSpPr>
          <p:cNvPr id="2" name="Footer Placeholder 4">
            <a:extLst>
              <a:ext uri="{FF2B5EF4-FFF2-40B4-BE49-F238E27FC236}">
                <a16:creationId xmlns:a16="http://schemas.microsoft.com/office/drawing/2014/main" id="{B2888AEB-1AAE-BA92-EA0B-8D3069D52345}"/>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
        <p:nvSpPr>
          <p:cNvPr id="3" name="TextBox 2">
            <a:extLst>
              <a:ext uri="{FF2B5EF4-FFF2-40B4-BE49-F238E27FC236}">
                <a16:creationId xmlns:a16="http://schemas.microsoft.com/office/drawing/2014/main" id="{FF06FE77-10C2-8979-0233-23502AF98BF5}"/>
              </a:ext>
            </a:extLst>
          </p:cNvPr>
          <p:cNvSpPr txBox="1"/>
          <p:nvPr/>
        </p:nvSpPr>
        <p:spPr>
          <a:xfrm>
            <a:off x="568325" y="1319350"/>
            <a:ext cx="7543709" cy="3046988"/>
          </a:xfrm>
          <a:prstGeom prst="rect">
            <a:avLst/>
          </a:prstGeom>
          <a:noFill/>
        </p:spPr>
        <p:txBody>
          <a:bodyPr wrap="square" rtlCol="0">
            <a:spAutoFit/>
          </a:bodyPr>
          <a:lstStyle/>
          <a:p>
            <a:r>
              <a:rPr lang="en-US" dirty="0">
                <a:solidFill>
                  <a:schemeClr val="bg1"/>
                </a:solidFill>
              </a:rPr>
              <a:t>What questions do you have moving forward with this lesson?</a:t>
            </a:r>
          </a:p>
          <a:p>
            <a:endParaRPr lang="en-US" dirty="0">
              <a:solidFill>
                <a:schemeClr val="bg1"/>
              </a:solidFill>
            </a:endParaRPr>
          </a:p>
          <a:p>
            <a:r>
              <a:rPr lang="en-US" dirty="0">
                <a:solidFill>
                  <a:schemeClr val="bg1"/>
                </a:solidFill>
              </a:rPr>
              <a:t>What do you see going well?</a:t>
            </a:r>
          </a:p>
          <a:p>
            <a:endParaRPr lang="en-US" dirty="0">
              <a:solidFill>
                <a:schemeClr val="bg1"/>
              </a:solidFill>
            </a:endParaRPr>
          </a:p>
          <a:p>
            <a:r>
              <a:rPr lang="en-US" dirty="0">
                <a:solidFill>
                  <a:schemeClr val="bg1"/>
                </a:solidFill>
              </a:rPr>
              <a:t>What issues might come up?</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8285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EE8B-EA5B-EAE8-F231-EBACA1A95440}"/>
            </a:ext>
          </a:extLst>
        </p:cNvPr>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A78ADEFF-2A78-4AB8-10E6-C6FD8F64A47F}"/>
              </a:ext>
            </a:extLst>
          </p:cNvPr>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19</a:t>
            </a:fld>
            <a:endParaRPr lang="en-US" dirty="0">
              <a:latin typeface="Verdana" pitchFamily="80" charset="0"/>
              <a:ea typeface="ＭＳ Ｐゴシック" pitchFamily="80" charset="-128"/>
              <a:cs typeface="ＭＳ Ｐゴシック" pitchFamily="80" charset="-128"/>
            </a:endParaRPr>
          </a:p>
        </p:txBody>
      </p:sp>
      <p:sp>
        <p:nvSpPr>
          <p:cNvPr id="135172" name="Rectangle 4">
            <a:extLst>
              <a:ext uri="{FF2B5EF4-FFF2-40B4-BE49-F238E27FC236}">
                <a16:creationId xmlns:a16="http://schemas.microsoft.com/office/drawing/2014/main" id="{DF3161C9-FF50-671E-70BC-1AB45E4270A1}"/>
              </a:ext>
            </a:extLst>
          </p:cNvPr>
          <p:cNvSpPr>
            <a:spLocks noGrp="1" noChangeArrowheads="1"/>
          </p:cNvSpPr>
          <p:nvPr>
            <p:ph type="title"/>
          </p:nvPr>
        </p:nvSpPr>
        <p:spPr/>
        <p:txBody>
          <a:bodyPr/>
          <a:lstStyle/>
          <a:p>
            <a:pPr eaLnBrk="1" hangingPunct="1"/>
            <a:r>
              <a:rPr lang="en-US" dirty="0"/>
              <a:t>CLOSING AFFIRMATIONS</a:t>
            </a:r>
          </a:p>
        </p:txBody>
      </p:sp>
      <p:sp>
        <p:nvSpPr>
          <p:cNvPr id="135173" name="Rectangle 5">
            <a:extLst>
              <a:ext uri="{FF2B5EF4-FFF2-40B4-BE49-F238E27FC236}">
                <a16:creationId xmlns:a16="http://schemas.microsoft.com/office/drawing/2014/main" id="{2432CE85-9E2A-B75D-F9FB-4152893C6FB8}"/>
              </a:ext>
            </a:extLst>
          </p:cNvPr>
          <p:cNvSpPr>
            <a:spLocks noGrp="1" noChangeArrowheads="1"/>
          </p:cNvSpPr>
          <p:nvPr>
            <p:ph type="body" idx="1"/>
          </p:nvPr>
        </p:nvSpPr>
        <p:spPr/>
        <p:txBody>
          <a:bodyPr/>
          <a:lstStyle/>
          <a:p>
            <a:pPr marL="285750" indent="-285750" eaLnBrk="1" hangingPunct="1">
              <a:buFontTx/>
              <a:buChar char="-"/>
            </a:pPr>
            <a:r>
              <a:rPr lang="en-US" sz="2400" dirty="0"/>
              <a:t>It just takes one to make a difference on a team, in a classroom, a school, and a community</a:t>
            </a:r>
          </a:p>
          <a:p>
            <a:pPr marL="285750" indent="-285750" eaLnBrk="1" hangingPunct="1">
              <a:buFontTx/>
              <a:buChar char="-"/>
            </a:pPr>
            <a:endParaRPr lang="en-US" sz="2400" dirty="0"/>
          </a:p>
          <a:p>
            <a:pPr marL="285750" indent="-285750" eaLnBrk="1" hangingPunct="1">
              <a:buFontTx/>
              <a:buChar char="-"/>
            </a:pPr>
            <a:r>
              <a:rPr lang="en-US" sz="2400" dirty="0"/>
              <a:t>Read the affirmations while students think of how the statements apply to them</a:t>
            </a:r>
          </a:p>
        </p:txBody>
      </p:sp>
      <p:sp>
        <p:nvSpPr>
          <p:cNvPr id="135174" name="AutoShape 9">
            <a:extLst>
              <a:ext uri="{FF2B5EF4-FFF2-40B4-BE49-F238E27FC236}">
                <a16:creationId xmlns:a16="http://schemas.microsoft.com/office/drawing/2014/main" id="{80869D4D-A8A1-394E-9306-5C39E6AA059F}"/>
              </a:ext>
            </a:extLst>
          </p:cNvPr>
          <p:cNvSpPr>
            <a:spLocks noChangeArrowheads="1"/>
          </p:cNvSpPr>
          <p:nvPr/>
        </p:nvSpPr>
        <p:spPr bwMode="auto">
          <a:xfrm>
            <a:off x="5000625" y="4945063"/>
            <a:ext cx="3703638" cy="73384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200" dirty="0">
                <a:solidFill>
                  <a:schemeClr val="bg1"/>
                </a:solidFill>
              </a:rPr>
              <a:t>https://www.ymcasv.org/ymca-project-cornerstone/materials-lessons/abc-materials-lesson-plans/abc-asset-year/one</a:t>
            </a:r>
            <a:endParaRPr lang="en-US" dirty="0"/>
          </a:p>
        </p:txBody>
      </p:sp>
      <p:sp>
        <p:nvSpPr>
          <p:cNvPr id="2" name="Footer Placeholder 4">
            <a:extLst>
              <a:ext uri="{FF2B5EF4-FFF2-40B4-BE49-F238E27FC236}">
                <a16:creationId xmlns:a16="http://schemas.microsoft.com/office/drawing/2014/main" id="{D2257683-B9D1-3C27-F81C-E7F3CB8D43AE}"/>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190798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1074" name="Slide Number Placeholder 3"/>
          <p:cNvSpPr>
            <a:spLocks noGrp="1"/>
          </p:cNvSpPr>
          <p:nvPr>
            <p:ph type="sldNum" sz="quarter" idx="10"/>
          </p:nvPr>
        </p:nvSpPr>
        <p:spPr>
          <a:noFill/>
        </p:spPr>
        <p:txBody>
          <a:bodyPr/>
          <a:lstStyle/>
          <a:p>
            <a:fld id="{31C9112E-947F-4DD8-AE37-AED4D1986B18}" type="slidenum">
              <a:rPr lang="en-US">
                <a:latin typeface="Verdana" pitchFamily="80" charset="0"/>
                <a:ea typeface="ＭＳ Ｐゴシック" pitchFamily="80" charset="-128"/>
                <a:cs typeface="ＭＳ Ｐゴシック" pitchFamily="80" charset="-128"/>
              </a:rPr>
              <a:pPr/>
              <a:t>2</a:t>
            </a:fld>
            <a:endParaRPr lang="en-US" dirty="0">
              <a:latin typeface="Verdana" pitchFamily="80" charset="0"/>
              <a:ea typeface="ＭＳ Ｐゴシック" pitchFamily="80" charset="-128"/>
              <a:cs typeface="ＭＳ Ｐゴシック" pitchFamily="80" charset="-128"/>
            </a:endParaRPr>
          </a:p>
        </p:txBody>
      </p:sp>
      <p:sp>
        <p:nvSpPr>
          <p:cNvPr id="131075"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
        <p:nvSpPr>
          <p:cNvPr id="131076" name="Rectangle 6"/>
          <p:cNvSpPr>
            <a:spLocks noGrp="1" noChangeArrowheads="1"/>
          </p:cNvSpPr>
          <p:nvPr>
            <p:ph type="title"/>
          </p:nvPr>
        </p:nvSpPr>
        <p:spPr/>
        <p:txBody>
          <a:bodyPr/>
          <a:lstStyle/>
          <a:p>
            <a:pPr eaLnBrk="1" hangingPunct="1"/>
            <a:r>
              <a:rPr lang="en-US" dirty="0"/>
              <a:t>AGENDA</a:t>
            </a:r>
          </a:p>
        </p:txBody>
      </p:sp>
      <p:sp>
        <p:nvSpPr>
          <p:cNvPr id="131077" name="Rectangle 7"/>
          <p:cNvSpPr>
            <a:spLocks noGrp="1" noChangeArrowheads="1"/>
          </p:cNvSpPr>
          <p:nvPr>
            <p:ph type="body" idx="1"/>
          </p:nvPr>
        </p:nvSpPr>
        <p:spPr/>
        <p:txBody>
          <a:bodyPr/>
          <a:lstStyle/>
          <a:p>
            <a:pPr eaLnBrk="1" hangingPunct="1">
              <a:lnSpc>
                <a:spcPct val="200000"/>
              </a:lnSpc>
            </a:pPr>
            <a:r>
              <a:rPr lang="en-US" dirty="0"/>
              <a:t>One Summary and Goals</a:t>
            </a:r>
          </a:p>
          <a:p>
            <a:pPr eaLnBrk="1" hangingPunct="1">
              <a:lnSpc>
                <a:spcPct val="200000"/>
              </a:lnSpc>
            </a:pPr>
            <a:r>
              <a:rPr lang="en-US" dirty="0"/>
              <a:t>Mindfulness</a:t>
            </a:r>
          </a:p>
          <a:p>
            <a:pPr eaLnBrk="1" hangingPunct="1">
              <a:lnSpc>
                <a:spcPct val="200000"/>
              </a:lnSpc>
            </a:pPr>
            <a:r>
              <a:rPr lang="en-US" dirty="0"/>
              <a:t>Grades K-2 Lesson Overview and Tips</a:t>
            </a:r>
          </a:p>
          <a:p>
            <a:pPr eaLnBrk="1" hangingPunct="1">
              <a:lnSpc>
                <a:spcPct val="200000"/>
              </a:lnSpc>
            </a:pPr>
            <a:r>
              <a:rPr lang="en-US" dirty="0"/>
              <a:t>Grades 3-6 Lesson Overview and Tips </a:t>
            </a:r>
          </a:p>
          <a:p>
            <a:pPr eaLnBrk="1" hangingPunct="1">
              <a:lnSpc>
                <a:spcPct val="200000"/>
              </a:lnSpc>
            </a:pPr>
            <a:r>
              <a:rPr lang="en-US" dirty="0"/>
              <a:t>Schoolwide Extension</a:t>
            </a:r>
          </a:p>
          <a:p>
            <a:pPr eaLnBrk="1" hangingPunct="1">
              <a:lnSpc>
                <a:spcPct val="200000"/>
              </a:lnSpc>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633EB-A87F-BE88-DB93-A93F384DCA2A}"/>
            </a:ext>
          </a:extLst>
        </p:cNvPr>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17313CBE-9E74-8003-62EF-416B5C244E21}"/>
              </a:ext>
            </a:extLst>
          </p:cNvPr>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20</a:t>
            </a:fld>
            <a:endParaRPr lang="en-US" dirty="0">
              <a:latin typeface="Verdana" pitchFamily="80" charset="0"/>
              <a:ea typeface="ＭＳ Ｐゴシック" pitchFamily="80" charset="-128"/>
              <a:cs typeface="ＭＳ Ｐゴシック" pitchFamily="80" charset="-128"/>
            </a:endParaRPr>
          </a:p>
        </p:txBody>
      </p:sp>
      <p:sp>
        <p:nvSpPr>
          <p:cNvPr id="135172" name="Rectangle 4">
            <a:extLst>
              <a:ext uri="{FF2B5EF4-FFF2-40B4-BE49-F238E27FC236}">
                <a16:creationId xmlns:a16="http://schemas.microsoft.com/office/drawing/2014/main" id="{3C70E9B7-2189-CC41-5D1B-A67D02FCDF80}"/>
              </a:ext>
            </a:extLst>
          </p:cNvPr>
          <p:cNvSpPr>
            <a:spLocks noGrp="1" noChangeArrowheads="1"/>
          </p:cNvSpPr>
          <p:nvPr>
            <p:ph type="title"/>
          </p:nvPr>
        </p:nvSpPr>
        <p:spPr/>
        <p:txBody>
          <a:bodyPr/>
          <a:lstStyle/>
          <a:p>
            <a:pPr eaLnBrk="1" hangingPunct="1"/>
            <a:r>
              <a:rPr lang="en-US" dirty="0"/>
              <a:t>SCHOOLWIDE EXTENSIONS: </a:t>
            </a:r>
            <a:br>
              <a:rPr lang="en-US" dirty="0"/>
            </a:br>
            <a:r>
              <a:rPr lang="en-US" dirty="0"/>
              <a:t>ONE FOR EACH OTHER</a:t>
            </a:r>
          </a:p>
        </p:txBody>
      </p:sp>
      <p:sp>
        <p:nvSpPr>
          <p:cNvPr id="135173" name="Rectangle 5">
            <a:extLst>
              <a:ext uri="{FF2B5EF4-FFF2-40B4-BE49-F238E27FC236}">
                <a16:creationId xmlns:a16="http://schemas.microsoft.com/office/drawing/2014/main" id="{35905C28-56C0-5201-8B16-CC68B4573B9B}"/>
              </a:ext>
            </a:extLst>
          </p:cNvPr>
          <p:cNvSpPr>
            <a:spLocks noGrp="1" noChangeArrowheads="1"/>
          </p:cNvSpPr>
          <p:nvPr>
            <p:ph type="body" idx="1"/>
          </p:nvPr>
        </p:nvSpPr>
        <p:spPr/>
        <p:txBody>
          <a:bodyPr/>
          <a:lstStyle/>
          <a:p>
            <a:pPr marL="285750" indent="-285750" eaLnBrk="1" hangingPunct="1">
              <a:buFontTx/>
              <a:buChar char="-"/>
            </a:pPr>
            <a:r>
              <a:rPr lang="en-US" sz="2400" dirty="0"/>
              <a:t>Giant “Ones” written around the school or on classroom doors</a:t>
            </a:r>
          </a:p>
          <a:p>
            <a:pPr marL="285750" indent="-285750" eaLnBrk="1" hangingPunct="1">
              <a:buFontTx/>
              <a:buChar char="-"/>
            </a:pPr>
            <a:endParaRPr lang="en-US" sz="2400" dirty="0"/>
          </a:p>
          <a:p>
            <a:pPr marL="285750" indent="-285750" eaLnBrk="1" hangingPunct="1">
              <a:buFontTx/>
              <a:buChar char="-"/>
            </a:pPr>
            <a:r>
              <a:rPr lang="en-US" sz="2400" dirty="0"/>
              <a:t>Personalize them with positive ways students make a difference in each other’s lives every day </a:t>
            </a:r>
          </a:p>
        </p:txBody>
      </p:sp>
      <p:sp>
        <p:nvSpPr>
          <p:cNvPr id="2" name="Footer Placeholder 4">
            <a:extLst>
              <a:ext uri="{FF2B5EF4-FFF2-40B4-BE49-F238E27FC236}">
                <a16:creationId xmlns:a16="http://schemas.microsoft.com/office/drawing/2014/main" id="{B6E74CBC-DC8B-F296-7A10-428E5DC5427A}"/>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390054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BD54-2328-9839-BDE8-5B21E4DBCA51}"/>
            </a:ext>
          </a:extLst>
        </p:cNvPr>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AD1B415F-92B8-EC12-619A-CD099F8892A0}"/>
              </a:ext>
            </a:extLst>
          </p:cNvPr>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21</a:t>
            </a:fld>
            <a:endParaRPr lang="en-US" dirty="0">
              <a:latin typeface="Verdana" pitchFamily="80" charset="0"/>
              <a:ea typeface="ＭＳ Ｐゴシック" pitchFamily="80" charset="-128"/>
              <a:cs typeface="ＭＳ Ｐゴシック" pitchFamily="80" charset="-128"/>
            </a:endParaRPr>
          </a:p>
        </p:txBody>
      </p:sp>
      <p:sp>
        <p:nvSpPr>
          <p:cNvPr id="135172" name="Rectangle 4">
            <a:extLst>
              <a:ext uri="{FF2B5EF4-FFF2-40B4-BE49-F238E27FC236}">
                <a16:creationId xmlns:a16="http://schemas.microsoft.com/office/drawing/2014/main" id="{ACC8E9A7-4FC8-62D5-3B66-99EFE196C0C2}"/>
              </a:ext>
            </a:extLst>
          </p:cNvPr>
          <p:cNvSpPr>
            <a:spLocks noGrp="1" noChangeArrowheads="1"/>
          </p:cNvSpPr>
          <p:nvPr>
            <p:ph type="title"/>
          </p:nvPr>
        </p:nvSpPr>
        <p:spPr/>
        <p:txBody>
          <a:bodyPr/>
          <a:lstStyle/>
          <a:p>
            <a:pPr eaLnBrk="1" hangingPunct="1"/>
            <a:r>
              <a:rPr lang="en-US" dirty="0"/>
              <a:t>SCHOOLWIDE EXTENSIONS: </a:t>
            </a:r>
            <a:br>
              <a:rPr lang="en-US" dirty="0"/>
            </a:br>
            <a:r>
              <a:rPr lang="en-US" dirty="0"/>
              <a:t>“ONE” MAKES A DIFFERENCE SHOWCASE</a:t>
            </a:r>
          </a:p>
        </p:txBody>
      </p:sp>
      <p:sp>
        <p:nvSpPr>
          <p:cNvPr id="135173" name="Rectangle 5">
            <a:extLst>
              <a:ext uri="{FF2B5EF4-FFF2-40B4-BE49-F238E27FC236}">
                <a16:creationId xmlns:a16="http://schemas.microsoft.com/office/drawing/2014/main" id="{AE182F41-7EC0-0D67-B1A4-11740B62FA7D}"/>
              </a:ext>
            </a:extLst>
          </p:cNvPr>
          <p:cNvSpPr>
            <a:spLocks noGrp="1" noChangeArrowheads="1"/>
          </p:cNvSpPr>
          <p:nvPr>
            <p:ph type="body" idx="1"/>
          </p:nvPr>
        </p:nvSpPr>
        <p:spPr/>
        <p:txBody>
          <a:bodyPr/>
          <a:lstStyle/>
          <a:p>
            <a:pPr marL="285750" indent="-285750" eaLnBrk="1" hangingPunct="1">
              <a:buFontTx/>
              <a:buChar char="-"/>
            </a:pPr>
            <a:r>
              <a:rPr lang="en-US" sz="2000" dirty="0"/>
              <a:t>Community members come present at a schoolwide assembly and share ways they/ their profession makes a difference in the community</a:t>
            </a:r>
          </a:p>
          <a:p>
            <a:pPr marL="285750" indent="-285750" eaLnBrk="1" hangingPunct="1">
              <a:buFontTx/>
              <a:buChar char="-"/>
            </a:pPr>
            <a:endParaRPr lang="en-US" sz="2000" dirty="0"/>
          </a:p>
          <a:p>
            <a:pPr marL="285750" indent="-285750" eaLnBrk="1" hangingPunct="1">
              <a:buFontTx/>
              <a:buChar char="-"/>
            </a:pPr>
            <a:r>
              <a:rPr lang="en-US" sz="2000" dirty="0"/>
              <a:t>A fun addition would be having students present about teachers being “the one” for them in their lives </a:t>
            </a:r>
          </a:p>
          <a:p>
            <a:pPr marL="285750" indent="-285750" eaLnBrk="1" hangingPunct="1">
              <a:buFontTx/>
              <a:buChar char="-"/>
            </a:pPr>
            <a:endParaRPr lang="en-US" sz="2000" dirty="0"/>
          </a:p>
          <a:p>
            <a:pPr marL="285750" indent="-285750" eaLnBrk="1" hangingPunct="1">
              <a:buFontTx/>
              <a:buChar char="-"/>
            </a:pPr>
            <a:r>
              <a:rPr lang="en-US" sz="2000" dirty="0"/>
              <a:t>Can keep the extension going with a service challenge like a schoolwide cleanup or community beautification </a:t>
            </a:r>
          </a:p>
        </p:txBody>
      </p:sp>
      <p:sp>
        <p:nvSpPr>
          <p:cNvPr id="2" name="Footer Placeholder 4">
            <a:extLst>
              <a:ext uri="{FF2B5EF4-FFF2-40B4-BE49-F238E27FC236}">
                <a16:creationId xmlns:a16="http://schemas.microsoft.com/office/drawing/2014/main" id="{E5AC19F6-E2A8-7372-3848-5027A9B40227}"/>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288587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7458" name="Rectangle 4"/>
          <p:cNvSpPr>
            <a:spLocks noGrp="1" noChangeArrowheads="1"/>
          </p:cNvSpPr>
          <p:nvPr>
            <p:ph type="ctrTitle"/>
          </p:nvPr>
        </p:nvSpPr>
        <p:spPr>
          <a:xfrm>
            <a:off x="295275" y="369888"/>
            <a:ext cx="8734425" cy="1638300"/>
          </a:xfrm>
        </p:spPr>
        <p:txBody>
          <a:bodyPr/>
          <a:lstStyle/>
          <a:p>
            <a:pPr eaLnBrk="1" hangingPunct="1"/>
            <a:br>
              <a:rPr lang="en-US" dirty="0"/>
            </a:br>
            <a:r>
              <a:rPr lang="en-US" dirty="0"/>
              <a:t> THANK YOU!</a:t>
            </a:r>
            <a:br>
              <a:rPr lang="en-US" dirty="0"/>
            </a:br>
            <a:br>
              <a:rPr lang="en-US" dirty="0"/>
            </a:br>
            <a:r>
              <a:rPr lang="en-US" sz="5400" dirty="0"/>
              <a:t>See you at the Volunteer Celebration on December 12</a:t>
            </a:r>
            <a:r>
              <a:rPr lang="en-US" sz="5400" baseline="30000" dirty="0"/>
              <a:t>th</a:t>
            </a:r>
            <a:r>
              <a:rPr lang="en-US" sz="5400" dirty="0"/>
              <a:t>!  </a:t>
            </a:r>
            <a:br>
              <a:rPr lang="en-US" sz="5400"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3</a:t>
            </a:fld>
            <a:endParaRPr lang="en-US" dirty="0">
              <a:latin typeface="Verdana" pitchFamily="80" charset="0"/>
              <a:ea typeface="ＭＳ Ｐゴシック" pitchFamily="80" charset="-128"/>
              <a:cs typeface="ＭＳ Ｐゴシック" pitchFamily="80" charset="-128"/>
            </a:endParaRPr>
          </a:p>
        </p:txBody>
      </p:sp>
      <p:sp>
        <p:nvSpPr>
          <p:cNvPr id="135171" name="Footer Placeholder 4"/>
          <p:cNvSpPr>
            <a:spLocks noGrp="1"/>
          </p:cNvSpPr>
          <p:nvPr>
            <p:ph type="ftr" sz="quarter" idx="11"/>
          </p:nvPr>
        </p:nvSpPr>
        <p:spPr>
          <a:noFill/>
        </p:spPr>
        <p:txBody>
          <a:bodyPr/>
          <a:lstStyle/>
          <a:p>
            <a:r>
              <a:rPr lang="en-US" dirty="0">
                <a:latin typeface="Verdana" pitchFamily="80" charset="0"/>
                <a:ea typeface="ＭＳ Ｐゴシック" pitchFamily="80" charset="-128"/>
                <a:cs typeface="ＭＳ Ｐゴシック" pitchFamily="80" charset="-128"/>
              </a:rPr>
              <a:t>| ONE | </a:t>
            </a:r>
            <a:r>
              <a:rPr lang="en-US" dirty="0">
                <a:solidFill>
                  <a:schemeClr val="bg2"/>
                </a:solidFill>
                <a:latin typeface="Verdana" pitchFamily="80" charset="0"/>
                <a:ea typeface="ＭＳ Ｐゴシック" pitchFamily="80" charset="-128"/>
                <a:cs typeface="ＭＳ Ｐゴシック" pitchFamily="80" charset="-128"/>
              </a:rPr>
              <a:t>©2024 PROJECT CORNERSTONE</a:t>
            </a:r>
          </a:p>
        </p:txBody>
      </p:sp>
      <p:sp>
        <p:nvSpPr>
          <p:cNvPr id="135172" name="Rectangle 4"/>
          <p:cNvSpPr>
            <a:spLocks noGrp="1" noChangeArrowheads="1"/>
          </p:cNvSpPr>
          <p:nvPr>
            <p:ph type="title"/>
          </p:nvPr>
        </p:nvSpPr>
        <p:spPr/>
        <p:txBody>
          <a:bodyPr/>
          <a:lstStyle/>
          <a:p>
            <a:pPr eaLnBrk="1" hangingPunct="1"/>
            <a:r>
              <a:rPr lang="en-US" sz="2800" dirty="0"/>
              <a:t>SUMMARY AND GOALS</a:t>
            </a:r>
          </a:p>
        </p:txBody>
      </p:sp>
      <p:pic>
        <p:nvPicPr>
          <p:cNvPr id="3" name="Picture 2" descr="A blue circle with white text&#10;&#10;Description automatically generated">
            <a:extLst>
              <a:ext uri="{FF2B5EF4-FFF2-40B4-BE49-F238E27FC236}">
                <a16:creationId xmlns:a16="http://schemas.microsoft.com/office/drawing/2014/main" id="{3D70F915-811F-33BE-A102-5511D4D61C58}"/>
              </a:ext>
            </a:extLst>
          </p:cNvPr>
          <p:cNvPicPr>
            <a:picLocks noChangeAspect="1"/>
          </p:cNvPicPr>
          <p:nvPr/>
        </p:nvPicPr>
        <p:blipFill>
          <a:blip r:embed="rId3"/>
          <a:stretch>
            <a:fillRect/>
          </a:stretch>
        </p:blipFill>
        <p:spPr>
          <a:xfrm>
            <a:off x="5020706" y="1688160"/>
            <a:ext cx="3848239" cy="3546764"/>
          </a:xfrm>
          <a:prstGeom prst="rect">
            <a:avLst/>
          </a:prstGeom>
        </p:spPr>
      </p:pic>
      <p:sp>
        <p:nvSpPr>
          <p:cNvPr id="4" name="Rectangle 2">
            <a:extLst>
              <a:ext uri="{FF2B5EF4-FFF2-40B4-BE49-F238E27FC236}">
                <a16:creationId xmlns:a16="http://schemas.microsoft.com/office/drawing/2014/main" id="{2AE6CDDE-43BB-0929-C6A5-C20E2F491956}"/>
              </a:ext>
            </a:extLst>
          </p:cNvPr>
          <p:cNvSpPr>
            <a:spLocks noGrp="1" noChangeArrowheads="1"/>
          </p:cNvSpPr>
          <p:nvPr>
            <p:ph type="body" idx="1"/>
          </p:nvPr>
        </p:nvSpPr>
        <p:spPr bwMode="auto">
          <a:xfrm>
            <a:off x="163513" y="1412449"/>
            <a:ext cx="469106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2400" b="1" i="0" u="none" strike="noStrike" cap="none" normalizeH="0" baseline="0" dirty="0">
                <a:ln>
                  <a:noFill/>
                </a:ln>
                <a:solidFill>
                  <a:schemeClr val="tx1"/>
                </a:solidFill>
                <a:effectLst/>
              </a:rPr>
              <a:t>Empathy:</a:t>
            </a:r>
            <a:r>
              <a:rPr kumimoji="0" lang="en-US" altLang="en-US" sz="2400" b="0" i="0" u="none" strike="noStrike" cap="none" normalizeH="0" baseline="0" dirty="0">
                <a:ln>
                  <a:noFill/>
                </a:ln>
                <a:solidFill>
                  <a:schemeClr val="tx1"/>
                </a:solidFill>
                <a:effectLst/>
              </a:rPr>
              <a:t> Understand and care about others' feelings. </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2400" b="1" i="0" u="none" strike="noStrike" cap="none" normalizeH="0" baseline="0" dirty="0">
                <a:ln>
                  <a:noFill/>
                </a:ln>
                <a:solidFill>
                  <a:schemeClr val="tx1"/>
                </a:solidFill>
                <a:effectLst/>
              </a:rPr>
              <a:t>Action:</a:t>
            </a:r>
            <a:r>
              <a:rPr kumimoji="0" lang="en-US" altLang="en-US" sz="2400" b="0" i="0" u="none" strike="noStrike" cap="none" normalizeH="0" baseline="0" dirty="0">
                <a:ln>
                  <a:noFill/>
                </a:ln>
                <a:solidFill>
                  <a:schemeClr val="tx1"/>
                </a:solidFill>
                <a:effectLst/>
              </a:rPr>
              <a:t> Be proactive and help those in need. </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2400" b="1" i="0" u="none" strike="noStrike" cap="none" normalizeH="0" baseline="0" dirty="0">
                <a:ln>
                  <a:noFill/>
                </a:ln>
                <a:solidFill>
                  <a:schemeClr val="tx1"/>
                </a:solidFill>
                <a:effectLst/>
              </a:rPr>
              <a:t>Impact:</a:t>
            </a:r>
            <a:r>
              <a:rPr kumimoji="0" lang="en-US" altLang="en-US" sz="2400" b="0" i="0" u="none" strike="noStrike" cap="none" normalizeH="0" baseline="0" dirty="0">
                <a:ln>
                  <a:noFill/>
                </a:ln>
                <a:solidFill>
                  <a:schemeClr val="tx1"/>
                </a:solidFill>
                <a:effectLst/>
              </a:rPr>
              <a:t> One person can make a difference. </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2400" b="1" i="0" u="none" strike="noStrike" cap="none" normalizeH="0" baseline="0" dirty="0">
                <a:ln>
                  <a:noFill/>
                </a:ln>
                <a:solidFill>
                  <a:schemeClr val="tx1"/>
                </a:solidFill>
                <a:effectLst/>
              </a:rPr>
              <a:t>Voice:</a:t>
            </a:r>
            <a:r>
              <a:rPr kumimoji="0" lang="en-US" altLang="en-US" sz="2400" b="0" i="0" u="none" strike="noStrike" cap="none" normalizeH="0" baseline="0" dirty="0">
                <a:ln>
                  <a:noFill/>
                </a:ln>
                <a:solidFill>
                  <a:schemeClr val="tx1"/>
                </a:solidFill>
                <a:effectLst/>
              </a:rPr>
              <a:t> Everyone has the power to make a change. </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2400" b="1" i="0" u="none" strike="noStrike" cap="none" normalizeH="0" baseline="0" dirty="0">
                <a:ln>
                  <a:noFill/>
                </a:ln>
                <a:solidFill>
                  <a:schemeClr val="tx1"/>
                </a:solidFill>
                <a:effectLst/>
              </a:rPr>
              <a:t>Forgiveness:</a:t>
            </a:r>
            <a:r>
              <a:rPr kumimoji="0" lang="en-US" altLang="en-US" sz="2400" b="0" i="0" u="none" strike="noStrike" cap="none" normalizeH="0" baseline="0" dirty="0">
                <a:ln>
                  <a:noFill/>
                </a:ln>
                <a:solidFill>
                  <a:schemeClr val="tx1"/>
                </a:solidFill>
                <a:effectLst/>
              </a:rPr>
              <a:t> Give others a second chance.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4</a:t>
            </a:fld>
            <a:endParaRPr lang="en-US" dirty="0">
              <a:latin typeface="Verdana" pitchFamily="80" charset="0"/>
              <a:ea typeface="ＭＳ Ｐゴシック" pitchFamily="80" charset="-128"/>
              <a:cs typeface="ＭＳ Ｐゴシック" pitchFamily="80" charset="-128"/>
            </a:endParaRPr>
          </a:p>
        </p:txBody>
      </p:sp>
      <p:sp>
        <p:nvSpPr>
          <p:cNvPr id="135172" name="Rectangle 4"/>
          <p:cNvSpPr>
            <a:spLocks noGrp="1" noChangeArrowheads="1"/>
          </p:cNvSpPr>
          <p:nvPr>
            <p:ph type="title"/>
          </p:nvPr>
        </p:nvSpPr>
        <p:spPr/>
        <p:txBody>
          <a:bodyPr/>
          <a:lstStyle/>
          <a:p>
            <a:pPr eaLnBrk="1" hangingPunct="1"/>
            <a:r>
              <a:rPr lang="en-US" dirty="0"/>
              <a:t>MINDFULNESS: HEARTBEAT EXCERCISE</a:t>
            </a:r>
          </a:p>
        </p:txBody>
      </p:sp>
      <p:sp>
        <p:nvSpPr>
          <p:cNvPr id="135173" name="Rectangle 5"/>
          <p:cNvSpPr>
            <a:spLocks noGrp="1" noChangeArrowheads="1"/>
          </p:cNvSpPr>
          <p:nvPr>
            <p:ph type="body" idx="1"/>
          </p:nvPr>
        </p:nvSpPr>
        <p:spPr/>
        <p:txBody>
          <a:bodyPr/>
          <a:lstStyle/>
          <a:p>
            <a:pPr marL="285750" indent="-285750" eaLnBrk="1" hangingPunct="1">
              <a:buFontTx/>
              <a:buChar char="-"/>
            </a:pPr>
            <a:r>
              <a:rPr lang="en-US" sz="2400" dirty="0"/>
              <a:t>Can be used to start the lesson or end the lesson, or sent home with students to try </a:t>
            </a:r>
          </a:p>
          <a:p>
            <a:pPr marL="285750" indent="-285750" eaLnBrk="1" hangingPunct="1">
              <a:buFontTx/>
              <a:buChar char="-"/>
            </a:pPr>
            <a:r>
              <a:rPr lang="en-US" sz="2400" dirty="0"/>
              <a:t>Allows for connecting to breath and our power </a:t>
            </a:r>
          </a:p>
        </p:txBody>
      </p:sp>
      <p:sp>
        <p:nvSpPr>
          <p:cNvPr id="135174" name="AutoShape 9"/>
          <p:cNvSpPr>
            <a:spLocks noChangeArrowheads="1"/>
          </p:cNvSpPr>
          <p:nvPr/>
        </p:nvSpPr>
        <p:spPr bwMode="auto">
          <a:xfrm>
            <a:off x="3182112" y="4945062"/>
            <a:ext cx="5522151" cy="687641"/>
          </a:xfrm>
          <a:prstGeom prst="roundRect">
            <a:avLst>
              <a:gd name="adj" fmla="val 0"/>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600" dirty="0">
                <a:solidFill>
                  <a:schemeClr val="bg1"/>
                </a:solidFill>
              </a:rPr>
              <a:t>https://www.youtube.com/watch?v=dZeXWt5KkbM</a:t>
            </a:r>
            <a:endParaRPr lang="en-US" sz="3200" dirty="0"/>
          </a:p>
        </p:txBody>
      </p:sp>
      <p:sp>
        <p:nvSpPr>
          <p:cNvPr id="2" name="Footer Placeholder 4">
            <a:extLst>
              <a:ext uri="{FF2B5EF4-FFF2-40B4-BE49-F238E27FC236}">
                <a16:creationId xmlns:a16="http://schemas.microsoft.com/office/drawing/2014/main" id="{543FD0B0-6EF0-8553-BC2F-3470593A87A3}"/>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91319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328B497-3260-2307-12AE-559992A5246F}"/>
            </a:ext>
          </a:extLst>
        </p:cNvPr>
        <p:cNvGrpSpPr/>
        <p:nvPr/>
      </p:nvGrpSpPr>
      <p:grpSpPr>
        <a:xfrm>
          <a:off x="0" y="0"/>
          <a:ext cx="0" cy="0"/>
          <a:chOff x="0" y="0"/>
          <a:chExt cx="0" cy="0"/>
        </a:xfrm>
      </p:grpSpPr>
      <p:sp>
        <p:nvSpPr>
          <p:cNvPr id="131074" name="Slide Number Placeholder 3">
            <a:extLst>
              <a:ext uri="{FF2B5EF4-FFF2-40B4-BE49-F238E27FC236}">
                <a16:creationId xmlns:a16="http://schemas.microsoft.com/office/drawing/2014/main" id="{C34DD598-9F6D-7166-5126-39EEF721644E}"/>
              </a:ext>
            </a:extLst>
          </p:cNvPr>
          <p:cNvSpPr>
            <a:spLocks noGrp="1"/>
          </p:cNvSpPr>
          <p:nvPr>
            <p:ph type="sldNum" sz="quarter" idx="10"/>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1C9112E-947F-4DD8-AE37-AED4D1986B18}" type="slidenum">
              <a:rPr kumimoji="0" lang="en-US" sz="800" b="0" i="0" u="none" strike="noStrike" kern="1200" cap="none" spc="0" normalizeH="0" baseline="0" noProof="0">
                <a:ln>
                  <a:noFill/>
                </a:ln>
                <a:solidFill>
                  <a:srgbClr val="FFFFFF"/>
                </a:solidFill>
                <a:effectLst/>
                <a:uLnTx/>
                <a:uFillTx/>
                <a:latin typeface="Verdana" pitchFamily="80" charset="0"/>
                <a:ea typeface="ＭＳ Ｐゴシック" pitchFamily="80" charset="-128"/>
                <a:cs typeface="ＭＳ Ｐゴシック" pitchFamily="80" charset="-128"/>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sz="800" b="0" i="0" u="none" strike="noStrike" kern="1200" cap="none" spc="0" normalizeH="0" baseline="0" noProof="0" dirty="0">
              <a:ln>
                <a:noFill/>
              </a:ln>
              <a:solidFill>
                <a:srgbClr val="FFFFFF"/>
              </a:solidFill>
              <a:effectLst/>
              <a:uLnTx/>
              <a:uFillTx/>
              <a:latin typeface="Verdana" pitchFamily="80" charset="0"/>
              <a:ea typeface="ＭＳ Ｐゴシック" pitchFamily="80" charset="-128"/>
              <a:cs typeface="ＭＳ Ｐゴシック" pitchFamily="80" charset="-128"/>
            </a:endParaRPr>
          </a:p>
        </p:txBody>
      </p:sp>
      <p:sp>
        <p:nvSpPr>
          <p:cNvPr id="131076" name="Rectangle 6">
            <a:extLst>
              <a:ext uri="{FF2B5EF4-FFF2-40B4-BE49-F238E27FC236}">
                <a16:creationId xmlns:a16="http://schemas.microsoft.com/office/drawing/2014/main" id="{6DDA2925-262D-2DBC-C5C0-96B187CC36F0}"/>
              </a:ext>
            </a:extLst>
          </p:cNvPr>
          <p:cNvSpPr>
            <a:spLocks noGrp="1" noChangeArrowheads="1"/>
          </p:cNvSpPr>
          <p:nvPr>
            <p:ph type="title"/>
          </p:nvPr>
        </p:nvSpPr>
        <p:spPr/>
        <p:txBody>
          <a:bodyPr/>
          <a:lstStyle/>
          <a:p>
            <a:pPr eaLnBrk="1" hangingPunct="1"/>
            <a:r>
              <a:rPr lang="en-US" dirty="0"/>
              <a:t>GRADES K-2</a:t>
            </a:r>
          </a:p>
        </p:txBody>
      </p:sp>
      <p:sp>
        <p:nvSpPr>
          <p:cNvPr id="2" name="Footer Placeholder 4">
            <a:extLst>
              <a:ext uri="{FF2B5EF4-FFF2-40B4-BE49-F238E27FC236}">
                <a16:creationId xmlns:a16="http://schemas.microsoft.com/office/drawing/2014/main" id="{3BB8E13C-7B38-A03C-A51E-9CC19E505613}"/>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pic>
        <p:nvPicPr>
          <p:cNvPr id="4" name="Picture 3" descr="A number with colorful numbers&#10;&#10;Description automatically generated">
            <a:extLst>
              <a:ext uri="{FF2B5EF4-FFF2-40B4-BE49-F238E27FC236}">
                <a16:creationId xmlns:a16="http://schemas.microsoft.com/office/drawing/2014/main" id="{D18385FE-FC17-BA46-B368-4EEDDFCD774A}"/>
              </a:ext>
            </a:extLst>
          </p:cNvPr>
          <p:cNvPicPr>
            <a:picLocks noChangeAspect="1"/>
          </p:cNvPicPr>
          <p:nvPr/>
        </p:nvPicPr>
        <p:blipFill>
          <a:blip r:embed="rId2"/>
          <a:stretch>
            <a:fillRect/>
          </a:stretch>
        </p:blipFill>
        <p:spPr>
          <a:xfrm>
            <a:off x="2091313" y="1155888"/>
            <a:ext cx="4961373" cy="4985717"/>
          </a:xfrm>
          <a:prstGeom prst="rect">
            <a:avLst/>
          </a:prstGeom>
        </p:spPr>
      </p:pic>
    </p:spTree>
    <p:extLst>
      <p:ext uri="{BB962C8B-B14F-4D97-AF65-F5344CB8AC3E}">
        <p14:creationId xmlns:p14="http://schemas.microsoft.com/office/powerpoint/2010/main" val="275743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6</a:t>
            </a:fld>
            <a:endParaRPr lang="en-US" dirty="0">
              <a:latin typeface="Verdana" pitchFamily="80" charset="0"/>
              <a:ea typeface="ＭＳ Ｐゴシック" pitchFamily="80" charset="-128"/>
              <a:cs typeface="ＭＳ Ｐゴシック" pitchFamily="80" charset="-128"/>
            </a:endParaRPr>
          </a:p>
        </p:txBody>
      </p:sp>
      <p:sp>
        <p:nvSpPr>
          <p:cNvPr id="135172" name="Rectangle 4"/>
          <p:cNvSpPr>
            <a:spLocks noGrp="1" noChangeArrowheads="1"/>
          </p:cNvSpPr>
          <p:nvPr>
            <p:ph type="title"/>
          </p:nvPr>
        </p:nvSpPr>
        <p:spPr/>
        <p:txBody>
          <a:bodyPr/>
          <a:lstStyle/>
          <a:p>
            <a:pPr eaLnBrk="1" hangingPunct="1"/>
            <a:r>
              <a:rPr lang="en-US" dirty="0"/>
              <a:t>CONVERSATION STARTER: FEELINGS COUNT WITH K-2</a:t>
            </a:r>
          </a:p>
        </p:txBody>
      </p:sp>
      <p:sp>
        <p:nvSpPr>
          <p:cNvPr id="135173" name="Rectangle 5"/>
          <p:cNvSpPr>
            <a:spLocks noGrp="1" noChangeArrowheads="1"/>
          </p:cNvSpPr>
          <p:nvPr>
            <p:ph type="body" idx="1"/>
          </p:nvPr>
        </p:nvSpPr>
        <p:spPr/>
        <p:txBody>
          <a:bodyPr/>
          <a:lstStyle/>
          <a:p>
            <a:pPr marL="0" indent="0" eaLnBrk="1" hangingPunct="1"/>
            <a:r>
              <a:rPr lang="en-US" sz="2400" dirty="0"/>
              <a:t>Keep instructions short and clear</a:t>
            </a:r>
          </a:p>
          <a:p>
            <a:pPr marL="0" indent="0" eaLnBrk="1" hangingPunct="1"/>
            <a:endParaRPr lang="en-US" sz="2400" dirty="0"/>
          </a:p>
          <a:p>
            <a:pPr marL="0" indent="0" eaLnBrk="1" hangingPunct="1"/>
            <a:r>
              <a:rPr lang="en-US" sz="2400" dirty="0"/>
              <a:t>Offer specific color suggestions (e.g., "Let's color our shape red for anger or blue for calm")</a:t>
            </a:r>
          </a:p>
          <a:p>
            <a:pPr marL="0" indent="0" eaLnBrk="1" hangingPunct="1"/>
            <a:endParaRPr lang="en-US" sz="2400" dirty="0"/>
          </a:p>
          <a:p>
            <a:pPr marL="0" indent="0" eaLnBrk="1" hangingPunct="1"/>
            <a:r>
              <a:rPr lang="en-US" sz="2400" dirty="0"/>
              <a:t>Encourage simple sharing, like "I feel happy today because I played with my friend."</a:t>
            </a:r>
          </a:p>
        </p:txBody>
      </p:sp>
      <p:sp>
        <p:nvSpPr>
          <p:cNvPr id="135174" name="AutoShape 9"/>
          <p:cNvSpPr>
            <a:spLocks noChangeArrowheads="1"/>
          </p:cNvSpPr>
          <p:nvPr/>
        </p:nvSpPr>
        <p:spPr bwMode="auto">
          <a:xfrm>
            <a:off x="5000625" y="5465012"/>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sz="1600" b="0" i="0">
                <a:solidFill>
                  <a:schemeClr val="bg1"/>
                </a:solidFill>
                <a:effectLst/>
                <a:latin typeface="+mj-lt"/>
              </a:rPr>
              <a:t> </a:t>
            </a:r>
            <a:r>
              <a:rPr lang="en-US" sz="1600" b="0" i="0" u="sng">
                <a:solidFill>
                  <a:schemeClr val="bg1"/>
                </a:solidFill>
                <a:effectLst/>
                <a:latin typeface="+mj-lt"/>
                <a:hlinkClick r:id="rId3" tooltip="Original URL: https://youtu.be/hmkigGC4ZEc. Click or tap if you trust this link.">
                  <a:extLst>
                    <a:ext uri="{A12FA001-AC4F-418D-AE19-62706E023703}">
                      <ahyp:hlinkClr xmlns:ahyp="http://schemas.microsoft.com/office/drawing/2018/hyperlinkcolor" val="tx"/>
                    </a:ext>
                  </a:extLst>
                </a:hlinkClick>
              </a:rPr>
              <a:t>https://youtu.be/hmkigGC4ZEc</a:t>
            </a:r>
            <a:endParaRPr lang="en-US" sz="2000" dirty="0">
              <a:solidFill>
                <a:schemeClr val="bg1"/>
              </a:solidFill>
              <a:latin typeface="+mj-lt"/>
            </a:endParaRPr>
          </a:p>
        </p:txBody>
      </p:sp>
      <p:sp>
        <p:nvSpPr>
          <p:cNvPr id="2" name="Footer Placeholder 4">
            <a:extLst>
              <a:ext uri="{FF2B5EF4-FFF2-40B4-BE49-F238E27FC236}">
                <a16:creationId xmlns:a16="http://schemas.microsoft.com/office/drawing/2014/main" id="{6F7022CC-40B7-4978-A851-03A1BFA93FB8}"/>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337613818"/>
      </p:ext>
    </p:extLst>
  </p:cSld>
  <p:clrMapOvr>
    <a:masterClrMapping/>
  </p:clrMapOvr>
  <mc:AlternateContent xmlns:mc="http://schemas.openxmlformats.org/markup-compatibility/2006" xmlns:p14="http://schemas.microsoft.com/office/powerpoint/2010/main">
    <mc:Choice Requires="p14">
      <p:transition spd="slow" p14:dur="2000" advTm="128795"/>
    </mc:Choice>
    <mc:Fallback xmlns="">
      <p:transition spd="slow" advTm="1287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7</a:t>
            </a:fld>
            <a:endParaRPr lang="en-US" dirty="0">
              <a:latin typeface="Verdana" pitchFamily="80" charset="0"/>
              <a:ea typeface="ＭＳ Ｐゴシック" pitchFamily="80" charset="-128"/>
              <a:cs typeface="ＭＳ Ｐゴシック" pitchFamily="80" charset="-128"/>
            </a:endParaRPr>
          </a:p>
        </p:txBody>
      </p:sp>
      <p:sp>
        <p:nvSpPr>
          <p:cNvPr id="135172" name="Rectangle 4"/>
          <p:cNvSpPr>
            <a:spLocks noGrp="1" noChangeArrowheads="1"/>
          </p:cNvSpPr>
          <p:nvPr>
            <p:ph type="title"/>
          </p:nvPr>
        </p:nvSpPr>
        <p:spPr/>
        <p:txBody>
          <a:bodyPr/>
          <a:lstStyle/>
          <a:p>
            <a:pPr eaLnBrk="1" hangingPunct="1"/>
            <a:r>
              <a:rPr lang="en-US" dirty="0"/>
              <a:t>READING THE BOOK TO K-2</a:t>
            </a:r>
          </a:p>
        </p:txBody>
      </p:sp>
      <p:sp>
        <p:nvSpPr>
          <p:cNvPr id="135173" name="Rectangle 5"/>
          <p:cNvSpPr>
            <a:spLocks noGrp="1" noChangeArrowheads="1"/>
          </p:cNvSpPr>
          <p:nvPr>
            <p:ph type="body" idx="1"/>
          </p:nvPr>
        </p:nvSpPr>
        <p:spPr/>
        <p:txBody>
          <a:bodyPr/>
          <a:lstStyle/>
          <a:p>
            <a:pPr marL="0" indent="0" eaLnBrk="1" hangingPunct="1"/>
            <a:r>
              <a:rPr lang="en-US" sz="2800" dirty="0"/>
              <a:t>Use bucket language- “bucket dipper” vs. “being mean”</a:t>
            </a:r>
          </a:p>
          <a:p>
            <a:pPr marL="0" indent="0" eaLnBrk="1" hangingPunct="1"/>
            <a:endParaRPr lang="en-US" sz="2800" dirty="0"/>
          </a:p>
          <a:p>
            <a:pPr marL="0" indent="0" eaLnBrk="1" hangingPunct="1"/>
            <a:r>
              <a:rPr lang="en-US" sz="2800" dirty="0"/>
              <a:t>Focus on the visual cues they can see and ask simple questions for comprehension</a:t>
            </a:r>
          </a:p>
        </p:txBody>
      </p:sp>
      <p:sp>
        <p:nvSpPr>
          <p:cNvPr id="135174" name="AutoShape 9"/>
          <p:cNvSpPr>
            <a:spLocks noChangeArrowheads="1"/>
          </p:cNvSpPr>
          <p:nvPr/>
        </p:nvSpPr>
        <p:spPr bwMode="auto">
          <a:xfrm flipV="1">
            <a:off x="4462527" y="4648325"/>
            <a:ext cx="4130170" cy="636906"/>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r>
              <a:rPr lang="en-US" dirty="0"/>
              <a:t> </a:t>
            </a:r>
          </a:p>
        </p:txBody>
      </p:sp>
      <p:sp>
        <p:nvSpPr>
          <p:cNvPr id="2" name="Footer Placeholder 4">
            <a:extLst>
              <a:ext uri="{FF2B5EF4-FFF2-40B4-BE49-F238E27FC236}">
                <a16:creationId xmlns:a16="http://schemas.microsoft.com/office/drawing/2014/main" id="{6A3566AA-CBD6-122A-EBC1-65F8E5F57B45}"/>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
        <p:nvSpPr>
          <p:cNvPr id="6" name="Rectangle 4">
            <a:extLst>
              <a:ext uri="{FF2B5EF4-FFF2-40B4-BE49-F238E27FC236}">
                <a16:creationId xmlns:a16="http://schemas.microsoft.com/office/drawing/2014/main" id="{2722195C-C29D-E40E-BFBC-3ADDA7B48853}"/>
              </a:ext>
            </a:extLst>
          </p:cNvPr>
          <p:cNvSpPr>
            <a:spLocks noChangeArrowheads="1"/>
          </p:cNvSpPr>
          <p:nvPr/>
        </p:nvSpPr>
        <p:spPr bwMode="auto">
          <a:xfrm>
            <a:off x="4707900" y="4782112"/>
            <a:ext cx="101970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mj-lt"/>
              </a:rPr>
              <a:t>https://youtu.be/ef9JUWhfVKI</a:t>
            </a:r>
          </a:p>
        </p:txBody>
      </p:sp>
    </p:spTree>
    <p:extLst>
      <p:ext uri="{BB962C8B-B14F-4D97-AF65-F5344CB8AC3E}">
        <p14:creationId xmlns:p14="http://schemas.microsoft.com/office/powerpoint/2010/main" val="3017463893"/>
      </p:ext>
    </p:extLst>
  </p:cSld>
  <p:clrMapOvr>
    <a:masterClrMapping/>
  </p:clrMapOvr>
  <mc:AlternateContent xmlns:mc="http://schemas.openxmlformats.org/markup-compatibility/2006" xmlns:p14="http://schemas.microsoft.com/office/powerpoint/2010/main">
    <mc:Choice Requires="p14">
      <p:transition spd="slow" p14:dur="2000" advTm="307001"/>
    </mc:Choice>
    <mc:Fallback xmlns="">
      <p:transition spd="slow" advTm="3070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8</a:t>
            </a:fld>
            <a:endParaRPr lang="en-US" dirty="0">
              <a:latin typeface="Verdana" pitchFamily="80" charset="0"/>
              <a:ea typeface="ＭＳ Ｐゴシック" pitchFamily="80" charset="-128"/>
              <a:cs typeface="ＭＳ Ｐゴシック" pitchFamily="80" charset="-128"/>
            </a:endParaRPr>
          </a:p>
        </p:txBody>
      </p:sp>
      <p:sp>
        <p:nvSpPr>
          <p:cNvPr id="135172" name="Rectangle 4"/>
          <p:cNvSpPr>
            <a:spLocks noGrp="1" noChangeArrowheads="1"/>
          </p:cNvSpPr>
          <p:nvPr>
            <p:ph type="title"/>
          </p:nvPr>
        </p:nvSpPr>
        <p:spPr/>
        <p:txBody>
          <a:bodyPr/>
          <a:lstStyle/>
          <a:p>
            <a:pPr eaLnBrk="1" hangingPunct="1"/>
            <a:r>
              <a:rPr lang="en-US" dirty="0"/>
              <a:t>DISCUSSING THE BOOK WITH K-2</a:t>
            </a:r>
          </a:p>
        </p:txBody>
      </p:sp>
      <p:sp>
        <p:nvSpPr>
          <p:cNvPr id="135173" name="Rectangle 5"/>
          <p:cNvSpPr>
            <a:spLocks noGrp="1" noChangeArrowheads="1"/>
          </p:cNvSpPr>
          <p:nvPr>
            <p:ph type="body" idx="1"/>
          </p:nvPr>
        </p:nvSpPr>
        <p:spPr/>
        <p:txBody>
          <a:bodyPr/>
          <a:lstStyle/>
          <a:p>
            <a:pPr algn="l" rtl="0" fontAlgn="base">
              <a:lnSpc>
                <a:spcPct val="150000"/>
              </a:lnSpc>
              <a:spcBef>
                <a:spcPts val="0"/>
              </a:spcBef>
              <a:buFont typeface="Arial" panose="020B0604020202020204" pitchFamily="34" charset="0"/>
              <a:buChar char="•"/>
            </a:pPr>
            <a:r>
              <a:rPr lang="en-US" sz="2400" b="0" i="0" dirty="0">
                <a:solidFill>
                  <a:srgbClr val="000000"/>
                </a:solidFill>
                <a:effectLst/>
                <a:latin typeface="Verdana" panose="020B0604030504040204" pitchFamily="34" charset="0"/>
              </a:rPr>
              <a:t>How would you describe Blue? </a:t>
            </a:r>
          </a:p>
          <a:p>
            <a:pPr algn="l" rtl="0" fontAlgn="base">
              <a:lnSpc>
                <a:spcPct val="150000"/>
              </a:lnSpc>
              <a:spcBef>
                <a:spcPts val="0"/>
              </a:spcBef>
              <a:buFont typeface="Arial" panose="020B0604020202020204" pitchFamily="34" charset="0"/>
              <a:buChar char="•"/>
            </a:pPr>
            <a:r>
              <a:rPr lang="en-US" sz="2400" b="0" i="0" dirty="0">
                <a:solidFill>
                  <a:srgbClr val="000000"/>
                </a:solidFill>
                <a:effectLst/>
                <a:latin typeface="Verdana" panose="020B0604030504040204" pitchFamily="34" charset="0"/>
              </a:rPr>
              <a:t>Tell me about Red. </a:t>
            </a:r>
          </a:p>
          <a:p>
            <a:pPr algn="l" rtl="0" fontAlgn="base">
              <a:lnSpc>
                <a:spcPct val="150000"/>
              </a:lnSpc>
              <a:spcBef>
                <a:spcPts val="0"/>
              </a:spcBef>
              <a:buFont typeface="Arial" panose="020B0604020202020204" pitchFamily="34" charset="0"/>
              <a:buChar char="•"/>
            </a:pPr>
            <a:r>
              <a:rPr lang="en-US" sz="2400" b="0" i="0" dirty="0">
                <a:solidFill>
                  <a:srgbClr val="000000"/>
                </a:solidFill>
                <a:effectLst/>
                <a:latin typeface="Verdana" panose="020B0604030504040204" pitchFamily="34" charset="0"/>
              </a:rPr>
              <a:t>What about the other colors?  </a:t>
            </a:r>
          </a:p>
          <a:p>
            <a:pPr algn="l" rtl="0" fontAlgn="base">
              <a:lnSpc>
                <a:spcPct val="150000"/>
              </a:lnSpc>
              <a:spcBef>
                <a:spcPts val="0"/>
              </a:spcBef>
              <a:buFont typeface="Arial" panose="020B0604020202020204" pitchFamily="34" charset="0"/>
              <a:buChar char="•"/>
            </a:pPr>
            <a:r>
              <a:rPr lang="en-US" sz="2400" b="0" i="0" dirty="0">
                <a:solidFill>
                  <a:srgbClr val="000000"/>
                </a:solidFill>
                <a:effectLst/>
                <a:latin typeface="Verdana" panose="020B0604030504040204" pitchFamily="34" charset="0"/>
              </a:rPr>
              <a:t>How would you feel if there was someone who acted like Red on the playground? </a:t>
            </a:r>
          </a:p>
          <a:p>
            <a:pPr algn="l" rtl="0" fontAlgn="base">
              <a:lnSpc>
                <a:spcPct val="150000"/>
              </a:lnSpc>
              <a:spcBef>
                <a:spcPts val="0"/>
              </a:spcBef>
              <a:buFont typeface="Arial" panose="020B0604020202020204" pitchFamily="34" charset="0"/>
              <a:buChar char="•"/>
            </a:pPr>
            <a:r>
              <a:rPr lang="en-US" sz="2400" b="0" i="0" dirty="0">
                <a:solidFill>
                  <a:srgbClr val="000000"/>
                </a:solidFill>
                <a:effectLst/>
                <a:latin typeface="Verdana" panose="020B0604030504040204" pitchFamily="34" charset="0"/>
              </a:rPr>
              <a:t>How did the other colors help Red? </a:t>
            </a:r>
          </a:p>
          <a:p>
            <a:pPr algn="l" rtl="0" fontAlgn="base">
              <a:lnSpc>
                <a:spcPct val="150000"/>
              </a:lnSpc>
              <a:spcBef>
                <a:spcPts val="0"/>
              </a:spcBef>
              <a:buFont typeface="Arial" panose="020B0604020202020204" pitchFamily="34" charset="0"/>
              <a:buChar char="•"/>
            </a:pPr>
            <a:r>
              <a:rPr lang="en-US" sz="2400" b="0" i="0" dirty="0">
                <a:solidFill>
                  <a:srgbClr val="000000"/>
                </a:solidFill>
                <a:effectLst/>
                <a:latin typeface="Verdana" panose="020B0604030504040204" pitchFamily="34" charset="0"/>
              </a:rPr>
              <a:t>How can you be more brave like One? </a:t>
            </a:r>
          </a:p>
        </p:txBody>
      </p:sp>
      <p:sp>
        <p:nvSpPr>
          <p:cNvPr id="2" name="Footer Placeholder 4">
            <a:extLst>
              <a:ext uri="{FF2B5EF4-FFF2-40B4-BE49-F238E27FC236}">
                <a16:creationId xmlns:a16="http://schemas.microsoft.com/office/drawing/2014/main" id="{C643DF3F-2E48-DDEB-6CDB-2E0B5B78DBAE}"/>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Tree>
    <p:extLst>
      <p:ext uri="{BB962C8B-B14F-4D97-AF65-F5344CB8AC3E}">
        <p14:creationId xmlns:p14="http://schemas.microsoft.com/office/powerpoint/2010/main" val="137624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17827-D899-DEA7-243C-A44C905AFBCE}"/>
            </a:ext>
          </a:extLst>
        </p:cNvPr>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1C1E64DF-30E7-5800-AD6B-3BBD00F6D023}"/>
              </a:ext>
            </a:extLst>
          </p:cNvPr>
          <p:cNvSpPr>
            <a:spLocks noGrp="1"/>
          </p:cNvSpPr>
          <p:nvPr>
            <p:ph type="sldNum" sz="quarter" idx="10"/>
          </p:nvPr>
        </p:nvSpPr>
        <p:spPr>
          <a:noFill/>
        </p:spPr>
        <p:txBody>
          <a:bodyPr/>
          <a:lstStyle/>
          <a:p>
            <a:fld id="{5D844BF7-5B8D-41F1-BFD1-F99C052A4623}" type="slidenum">
              <a:rPr lang="en-US">
                <a:latin typeface="Verdana" pitchFamily="80" charset="0"/>
                <a:ea typeface="ＭＳ Ｐゴシック" pitchFamily="80" charset="-128"/>
                <a:cs typeface="ＭＳ Ｐゴシック" pitchFamily="80" charset="-128"/>
              </a:rPr>
              <a:pPr/>
              <a:t>9</a:t>
            </a:fld>
            <a:endParaRPr lang="en-US" dirty="0">
              <a:latin typeface="Verdana" pitchFamily="80" charset="0"/>
              <a:ea typeface="ＭＳ Ｐゴシック" pitchFamily="80" charset="-128"/>
              <a:cs typeface="ＭＳ Ｐゴシック" pitchFamily="80" charset="-128"/>
            </a:endParaRPr>
          </a:p>
        </p:txBody>
      </p:sp>
      <p:sp>
        <p:nvSpPr>
          <p:cNvPr id="135172" name="Rectangle 4">
            <a:extLst>
              <a:ext uri="{FF2B5EF4-FFF2-40B4-BE49-F238E27FC236}">
                <a16:creationId xmlns:a16="http://schemas.microsoft.com/office/drawing/2014/main" id="{030B9706-15C5-2E2D-BE5F-47212798A385}"/>
              </a:ext>
            </a:extLst>
          </p:cNvPr>
          <p:cNvSpPr>
            <a:spLocks noGrp="1" noChangeArrowheads="1"/>
          </p:cNvSpPr>
          <p:nvPr>
            <p:ph type="title"/>
          </p:nvPr>
        </p:nvSpPr>
        <p:spPr/>
        <p:txBody>
          <a:bodyPr/>
          <a:lstStyle/>
          <a:p>
            <a:pPr eaLnBrk="1" hangingPunct="1"/>
            <a:r>
              <a:rPr lang="en-US" dirty="0"/>
              <a:t>ACTIVITY OPTION: 1 ENVELOPE K-2</a:t>
            </a:r>
          </a:p>
        </p:txBody>
      </p:sp>
      <p:sp>
        <p:nvSpPr>
          <p:cNvPr id="135173" name="Rectangle 5">
            <a:extLst>
              <a:ext uri="{FF2B5EF4-FFF2-40B4-BE49-F238E27FC236}">
                <a16:creationId xmlns:a16="http://schemas.microsoft.com/office/drawing/2014/main" id="{D972B14A-8DD1-1851-4D50-B25CAD2F3EB6}"/>
              </a:ext>
            </a:extLst>
          </p:cNvPr>
          <p:cNvSpPr>
            <a:spLocks noGrp="1" noChangeArrowheads="1"/>
          </p:cNvSpPr>
          <p:nvPr>
            <p:ph type="body" idx="1"/>
          </p:nvPr>
        </p:nvSpPr>
        <p:spPr>
          <a:xfrm>
            <a:off x="354013" y="1173163"/>
            <a:ext cx="8350250" cy="4783137"/>
          </a:xfrm>
        </p:spPr>
        <p:txBody>
          <a:bodyPr/>
          <a:lstStyle/>
          <a:p>
            <a:pPr marL="285750" indent="-285750" eaLnBrk="1" hangingPunct="1">
              <a:buFontTx/>
              <a:buChar char="-"/>
            </a:pPr>
            <a:r>
              <a:rPr lang="en-US" sz="2000" dirty="0"/>
              <a:t>Fun surprise for kids to all open a “one” envelope </a:t>
            </a:r>
          </a:p>
          <a:p>
            <a:pPr marL="285750" indent="-285750" eaLnBrk="1" hangingPunct="1">
              <a:buFontTx/>
              <a:buChar char="-"/>
            </a:pPr>
            <a:endParaRPr lang="en-US" sz="2000" dirty="0"/>
          </a:p>
          <a:p>
            <a:pPr marL="285750" indent="-285750" eaLnBrk="1" hangingPunct="1">
              <a:buFontTx/>
              <a:buChar char="-"/>
            </a:pPr>
            <a:r>
              <a:rPr lang="en-US" sz="2000" dirty="0"/>
              <a:t>Focus on what it means to be “One” after they open their envelope with a class discussion </a:t>
            </a:r>
          </a:p>
          <a:p>
            <a:pPr marL="285750" indent="-285750" eaLnBrk="1" hangingPunct="1">
              <a:buFontTx/>
              <a:buChar char="-"/>
            </a:pPr>
            <a:endParaRPr lang="en-US" sz="2000" dirty="0"/>
          </a:p>
          <a:p>
            <a:pPr marL="0" indent="0" eaLnBrk="1" hangingPunct="1"/>
            <a:r>
              <a:rPr lang="en-US" sz="2000" dirty="0"/>
              <a:t>K- break it down to three categories like share, help others, invite </a:t>
            </a:r>
          </a:p>
          <a:p>
            <a:pPr marL="0" indent="0" eaLnBrk="1" hangingPunct="1"/>
            <a:r>
              <a:rPr lang="en-US" sz="2000" dirty="0"/>
              <a:t>1- encourage thinking about different areas at school they can apply this learning</a:t>
            </a:r>
          </a:p>
          <a:p>
            <a:pPr marL="0" indent="0" eaLnBrk="1" hangingPunct="1"/>
            <a:r>
              <a:rPr lang="en-US" sz="2000" dirty="0"/>
              <a:t>2- how can they be “One” for themselves and for others?</a:t>
            </a:r>
          </a:p>
        </p:txBody>
      </p:sp>
      <p:sp>
        <p:nvSpPr>
          <p:cNvPr id="135174" name="AutoShape 9">
            <a:extLst>
              <a:ext uri="{FF2B5EF4-FFF2-40B4-BE49-F238E27FC236}">
                <a16:creationId xmlns:a16="http://schemas.microsoft.com/office/drawing/2014/main" id="{5955EA9D-81B0-9B68-08BE-3CBE4C506966}"/>
              </a:ext>
            </a:extLst>
          </p:cNvPr>
          <p:cNvSpPr>
            <a:spLocks noChangeArrowheads="1"/>
          </p:cNvSpPr>
          <p:nvPr/>
        </p:nvSpPr>
        <p:spPr bwMode="auto">
          <a:xfrm>
            <a:off x="5000625" y="5995472"/>
            <a:ext cx="3703638" cy="544512"/>
          </a:xfrm>
          <a:prstGeom prst="roundRect">
            <a:avLst>
              <a:gd name="adj" fmla="val 16667"/>
            </a:avLst>
          </a:prstGeom>
          <a:solidFill>
            <a:srgbClr val="C6168D"/>
          </a:solidFill>
          <a:ln w="9525">
            <a:noFill/>
            <a:round/>
            <a:headEnd/>
            <a:tailEnd/>
          </a:ln>
        </p:spPr>
        <p:txBody>
          <a:bodyPr>
            <a:prstTxWarp prst="textNoShape">
              <a:avLst/>
            </a:prstTxWarp>
          </a:bodyPr>
          <a:lstStyle/>
          <a:p>
            <a:pPr eaLnBrk="1" hangingPunct="1">
              <a:spcBef>
                <a:spcPct val="50000"/>
              </a:spcBef>
            </a:pPr>
            <a:endParaRPr lang="en-US" dirty="0"/>
          </a:p>
        </p:txBody>
      </p:sp>
      <p:sp>
        <p:nvSpPr>
          <p:cNvPr id="2" name="Footer Placeholder 4">
            <a:extLst>
              <a:ext uri="{FF2B5EF4-FFF2-40B4-BE49-F238E27FC236}">
                <a16:creationId xmlns:a16="http://schemas.microsoft.com/office/drawing/2014/main" id="{35BA3CD4-AAA8-8A8F-27D9-9C160543F73A}"/>
              </a:ext>
            </a:extLst>
          </p:cNvPr>
          <p:cNvSpPr>
            <a:spLocks noGrp="1"/>
          </p:cNvSpPr>
          <p:nvPr>
            <p:ph type="ftr" sz="quarter" idx="11"/>
          </p:nvPr>
        </p:nvSpPr>
        <p:spPr>
          <a:xfrm>
            <a:off x="568325" y="6345238"/>
            <a:ext cx="4433888" cy="419100"/>
          </a:xfrm>
          <a:noFill/>
        </p:spPr>
        <p:txBody>
          <a:bodyPr/>
          <a:lstStyle/>
          <a:p>
            <a:r>
              <a:rPr lang="en-US" dirty="0">
                <a:latin typeface="Verdana" pitchFamily="80" charset="0"/>
                <a:ea typeface="ＭＳ Ｐゴシック" pitchFamily="80" charset="-128"/>
                <a:cs typeface="ＭＳ Ｐゴシック" pitchFamily="80" charset="-128"/>
              </a:rPr>
              <a:t>| ONE | ©2024 PROJECT CORNERSTONE</a:t>
            </a:r>
          </a:p>
        </p:txBody>
      </p:sp>
      <p:sp>
        <p:nvSpPr>
          <p:cNvPr id="3" name="Rectangle 1">
            <a:extLst>
              <a:ext uri="{FF2B5EF4-FFF2-40B4-BE49-F238E27FC236}">
                <a16:creationId xmlns:a16="http://schemas.microsoft.com/office/drawing/2014/main" id="{C83727BC-77FA-A627-28BE-66AFAF5BF200}"/>
              </a:ext>
            </a:extLst>
          </p:cNvPr>
          <p:cNvSpPr>
            <a:spLocks noChangeArrowheads="1"/>
          </p:cNvSpPr>
          <p:nvPr/>
        </p:nvSpPr>
        <p:spPr bwMode="auto">
          <a:xfrm>
            <a:off x="5091684" y="6051957"/>
            <a:ext cx="91008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Arial" panose="020B0604020202020204" pitchFamily="34" charset="0"/>
              </a:rPr>
              <a:t>https://youtu.be/bvJCqJ6pH1E</a:t>
            </a:r>
          </a:p>
        </p:txBody>
      </p:sp>
    </p:spTree>
    <p:extLst>
      <p:ext uri="{BB962C8B-B14F-4D97-AF65-F5344CB8AC3E}">
        <p14:creationId xmlns:p14="http://schemas.microsoft.com/office/powerpoint/2010/main" val="2790985487"/>
      </p:ext>
    </p:extLst>
  </p:cSld>
  <p:clrMapOvr>
    <a:masterClrMapping/>
  </p:clrMapOvr>
  <mc:AlternateContent xmlns:mc="http://schemas.openxmlformats.org/markup-compatibility/2006" xmlns:p14="http://schemas.microsoft.com/office/powerpoint/2010/main">
    <mc:Choice Requires="p14">
      <p:transition spd="slow" p14:dur="2000" advTm="241875"/>
    </mc:Choice>
    <mc:Fallback xmlns="">
      <p:transition spd="slow" advTm="241875"/>
    </mc:Fallback>
  </mc:AlternateContent>
</p:sld>
</file>

<file path=ppt/theme/theme1.xml><?xml version="1.0" encoding="utf-8"?>
<a:theme xmlns:a="http://schemas.openxmlformats.org/drawingml/2006/main" name="3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2a57fa4-c662-4c21-ac6a-d9b9cbcda439">
      <Terms xmlns="http://schemas.microsoft.com/office/infopath/2007/PartnerControls"/>
    </lcf76f155ced4ddcb4097134ff3c332f>
    <TaxCatchAll xmlns="9ebef5b9-c5d5-4c25-a9fe-bec868ad46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4A240A4369BD4B8E62ADC970CDAB73" ma:contentTypeVersion="18" ma:contentTypeDescription="Create a new document." ma:contentTypeScope="" ma:versionID="33319b834d5bf5a02debe6571d3e4c94">
  <xsd:schema xmlns:xsd="http://www.w3.org/2001/XMLSchema" xmlns:xs="http://www.w3.org/2001/XMLSchema" xmlns:p="http://schemas.microsoft.com/office/2006/metadata/properties" xmlns:ns2="b2a57fa4-c662-4c21-ac6a-d9b9cbcda439" xmlns:ns3="9ebef5b9-c5d5-4c25-a9fe-bec868ad469b" targetNamespace="http://schemas.microsoft.com/office/2006/metadata/properties" ma:root="true" ma:fieldsID="50399b9cb4d2d0198b6e5867059290d8" ns2:_="" ns3:_="">
    <xsd:import namespace="b2a57fa4-c662-4c21-ac6a-d9b9cbcda439"/>
    <xsd:import namespace="9ebef5b9-c5d5-4c25-a9fe-bec868ad4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57fa4-c662-4c21-ac6a-d9b9cbcda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938087-ec50-45ed-980d-13c342d101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bef5b9-c5d5-4c25-a9fe-bec868ad46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02b53e-a439-4259-aabb-ef34b2061265}" ma:internalName="TaxCatchAll" ma:showField="CatchAllData" ma:web="9ebef5b9-c5d5-4c25-a9fe-bec868ad4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772FF3-51CB-4543-A165-6D2476DA6D41}">
  <ds:schemaRefs>
    <ds:schemaRef ds:uri="http://schemas.microsoft.com/sharepoint/v3/contenttype/forms"/>
  </ds:schemaRefs>
</ds:datastoreItem>
</file>

<file path=customXml/itemProps2.xml><?xml version="1.0" encoding="utf-8"?>
<ds:datastoreItem xmlns:ds="http://schemas.openxmlformats.org/officeDocument/2006/customXml" ds:itemID="{1A1F9CB2-11B6-4E91-9812-12CE8527554A}">
  <ds:schemaRefs>
    <ds:schemaRef ds:uri="http://schemas.microsoft.com/office/2006/metadata/properties"/>
    <ds:schemaRef ds:uri="http://schemas.microsoft.com/office/infopath/2007/PartnerControls"/>
    <ds:schemaRef ds:uri="b2a57fa4-c662-4c21-ac6a-d9b9cbcda439"/>
    <ds:schemaRef ds:uri="9ebef5b9-c5d5-4c25-a9fe-bec868ad469b"/>
  </ds:schemaRefs>
</ds:datastoreItem>
</file>

<file path=customXml/itemProps3.xml><?xml version="1.0" encoding="utf-8"?>
<ds:datastoreItem xmlns:ds="http://schemas.openxmlformats.org/officeDocument/2006/customXml" ds:itemID="{A419F7E6-CADC-468C-8177-5E4047CC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57fa4-c662-4c21-ac6a-d9b9cbcda439"/>
    <ds:schemaRef ds:uri="9ebef5b9-c5d5-4c25-a9fe-bec868ad4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CS_PPT_template_REV</Template>
  <TotalTime>13214</TotalTime>
  <Words>2708</Words>
  <Application>Microsoft Office PowerPoint</Application>
  <PresentationFormat>On-screen Show (4:3)</PresentationFormat>
  <Paragraphs>252</Paragraphs>
  <Slides>22</Slides>
  <Notes>12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3_Office Theme</vt:lpstr>
      <vt:lpstr>7_Office Theme</vt:lpstr>
      <vt:lpstr>ONE</vt:lpstr>
      <vt:lpstr>AGENDA</vt:lpstr>
      <vt:lpstr>SUMMARY AND GOALS</vt:lpstr>
      <vt:lpstr>MINDFULNESS: HEARTBEAT EXCERCISE</vt:lpstr>
      <vt:lpstr>GRADES K-2</vt:lpstr>
      <vt:lpstr>CONVERSATION STARTER: FEELINGS COUNT WITH K-2</vt:lpstr>
      <vt:lpstr>READING THE BOOK TO K-2</vt:lpstr>
      <vt:lpstr>DISCUSSING THE BOOK WITH K-2</vt:lpstr>
      <vt:lpstr>ACTIVITY OPTION: 1 ENVELOPE K-2</vt:lpstr>
      <vt:lpstr>ACTIVITY OPTION: COLORED FEELINGS K-2</vt:lpstr>
      <vt:lpstr>REFLECT on K-2</vt:lpstr>
      <vt:lpstr>GRADES 3-6</vt:lpstr>
      <vt:lpstr>CONVERSATION STARTER: FEELINGS COUNT WITH 3-6</vt:lpstr>
      <vt:lpstr>READING THE BOOK TO 3-6</vt:lpstr>
      <vt:lpstr>DISCUSSING THE BOOK WITH 3-6</vt:lpstr>
      <vt:lpstr>ACTIVITY OPTION: COLORED FEELINGS 3-6</vt:lpstr>
      <vt:lpstr>ACTIVITY OPTION: GUESS MY EMOTION 3-6</vt:lpstr>
      <vt:lpstr>REFLECT on 3-6</vt:lpstr>
      <vt:lpstr>CLOSING AFFIRMATIONS</vt:lpstr>
      <vt:lpstr>SCHOOLWIDE EXTENSIONS:  ONE FOR EACH OTHER</vt:lpstr>
      <vt:lpstr>SCHOOLWIDE EXTENSIONS:  “ONE” MAKES A DIFFERENCE SHOWCASE</vt:lpstr>
      <vt:lpstr>  THANK YOU!  See you at the Volunteer Celebration on December 12th!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IN  ALL CAPS</dc:title>
  <dc:creator>Sophia Angeles (Project Cornerstone)</dc:creator>
  <cp:lastModifiedBy>Stephanie Bjornn (Outreach Service)</cp:lastModifiedBy>
  <cp:revision>22</cp:revision>
  <dcterms:created xsi:type="dcterms:W3CDTF">2011-08-04T21:39:46Z</dcterms:created>
  <dcterms:modified xsi:type="dcterms:W3CDTF">2024-11-20T22:31:09Z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0x010100724A240A4369BD4B8E62ADC970CDAB73</vt:lpwstr>
  </property>
  <property fmtid="{D5CDD505-2E9C-101B-9397-08002B2CF9AE}" pid="3" name="MediaServiceImageTags">
    <vt:lpwstr/>
  </property>
</Properties>
</file>