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 id="2147483720" r:id="rId5"/>
  </p:sldMasterIdLst>
  <p:notesMasterIdLst>
    <p:notesMasterId r:id="rId18"/>
  </p:notesMasterIdLst>
  <p:sldIdLst>
    <p:sldId id="260" r:id="rId6"/>
    <p:sldId id="272" r:id="rId7"/>
    <p:sldId id="261" r:id="rId8"/>
    <p:sldId id="273" r:id="rId9"/>
    <p:sldId id="274" r:id="rId10"/>
    <p:sldId id="275" r:id="rId11"/>
    <p:sldId id="276" r:id="rId12"/>
    <p:sldId id="277" r:id="rId13"/>
    <p:sldId id="278" r:id="rId14"/>
    <p:sldId id="279" r:id="rId15"/>
    <p:sldId id="280" r:id="rId16"/>
    <p:sldId id="267"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3888">
          <p15:clr>
            <a:srgbClr val="A4A3A4"/>
          </p15:clr>
        </p15:guide>
        <p15:guide id="2"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98" autoAdjust="0"/>
  </p:normalViewPr>
  <p:slideViewPr>
    <p:cSldViewPr snapToGrid="0">
      <p:cViewPr varScale="1">
        <p:scale>
          <a:sx n="50" d="100"/>
          <a:sy n="50" d="100"/>
        </p:scale>
        <p:origin x="1308" y="32"/>
      </p:cViewPr>
      <p:guideLst>
        <p:guide orient="horz" pos="3888"/>
        <p:guide pos="547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2164919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57"/>
              </a:lnSpc>
            </a:pPr>
            <a:r>
              <a:rPr lang="en-US" sz="1800" b="0" i="0" dirty="0">
                <a:solidFill>
                  <a:srgbClr val="000000"/>
                </a:solidFill>
                <a:effectLst/>
                <a:latin typeface="Verdana" panose="020B0604030504040204" pitchFamily="34" charset="0"/>
              </a:rPr>
              <a:t>Show students the book and read the title and the author’s name with lots of enthusiasm. </a:t>
            </a:r>
            <a:endParaRPr lang="en-US" b="0" i="0" dirty="0">
              <a:solidFill>
                <a:srgbClr val="000000"/>
              </a:solidFill>
              <a:effectLst/>
              <a:latin typeface="Segoe UI" panose="020B0502040204020203" pitchFamily="34" charset="0"/>
            </a:endParaRP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Note the word “can’t” in the title. Ask them to think about things they can’t do.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“What if instead of saying we can’t do something, we say we can’t do it yet!”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“This book is about a giraffe that learns he can do anything he wants because he learns to </a:t>
            </a:r>
            <a:r>
              <a:rPr lang="en-US" sz="1800" b="0" i="1" dirty="0">
                <a:solidFill>
                  <a:srgbClr val="000000"/>
                </a:solidFill>
                <a:effectLst/>
                <a:latin typeface="Verdana" panose="020B0604030504040204" pitchFamily="34" charset="0"/>
              </a:rPr>
              <a:t>tap into his personal power</a:t>
            </a:r>
            <a:r>
              <a:rPr lang="en-US" sz="1800" b="0" i="0" dirty="0">
                <a:solidFill>
                  <a:srgbClr val="000000"/>
                </a:solidFill>
                <a:effectLst/>
                <a:latin typeface="Verdana" panose="020B0604030504040204" pitchFamily="34" charset="0"/>
              </a:rPr>
              <a:t>. This power comes from inside him. It gives him special </a:t>
            </a:r>
            <a:r>
              <a:rPr lang="en-US" sz="1800" b="0" i="1" dirty="0">
                <a:solidFill>
                  <a:srgbClr val="000000"/>
                </a:solidFill>
                <a:effectLst/>
                <a:latin typeface="Verdana" panose="020B0604030504040204" pitchFamily="34" charset="0"/>
              </a:rPr>
              <a:t>I can</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powers</a:t>
            </a:r>
            <a:r>
              <a:rPr lang="en-US" sz="1800" b="0" i="0" dirty="0">
                <a:solidFill>
                  <a:srgbClr val="000000"/>
                </a:solidFill>
                <a:effectLst/>
                <a:latin typeface="Verdana" panose="020B0604030504040204" pitchFamily="34" charset="0"/>
              </a:rPr>
              <a:t>.”</a:t>
            </a:r>
            <a:r>
              <a:rPr lang="en-US" sz="1800" b="0" i="1" dirty="0">
                <a:solidFill>
                  <a:srgbClr val="000000"/>
                </a:solidFill>
                <a:effectLst/>
                <a:latin typeface="Verdana" panose="020B0604030504040204" pitchFamily="34" charset="0"/>
              </a:rPr>
              <a:t> </a:t>
            </a:r>
            <a:r>
              <a:rPr lang="en-US" sz="1800" b="0" i="0" dirty="0">
                <a:solidFill>
                  <a:srgbClr val="000000"/>
                </a:solidFill>
                <a:effectLst/>
                <a:latin typeface="Verdana" panose="020B0604030504040204" pitchFamily="34" charset="0"/>
              </a:rPr>
              <a:t> Tell them to listen to the story and hear when Gerald the giraffe changes from </a:t>
            </a:r>
            <a:r>
              <a:rPr lang="en-US" sz="1800" b="0" i="1" dirty="0">
                <a:solidFill>
                  <a:srgbClr val="000000"/>
                </a:solidFill>
                <a:effectLst/>
                <a:latin typeface="Verdana" panose="020B0604030504040204" pitchFamily="34" charset="0"/>
              </a:rPr>
              <a:t>I can’t </a:t>
            </a:r>
            <a:r>
              <a:rPr lang="en-US" sz="1800" b="0" i="0" dirty="0">
                <a:solidFill>
                  <a:srgbClr val="000000"/>
                </a:solidFill>
                <a:effectLst/>
                <a:latin typeface="Verdana" panose="020B0604030504040204" pitchFamily="34" charset="0"/>
              </a:rPr>
              <a:t>to</a:t>
            </a:r>
            <a:r>
              <a:rPr lang="en-US" sz="1800" b="0" i="1" dirty="0">
                <a:solidFill>
                  <a:srgbClr val="000000"/>
                </a:solidFill>
                <a:effectLst/>
                <a:latin typeface="Verdana" panose="020B0604030504040204" pitchFamily="34" charset="0"/>
              </a:rPr>
              <a:t> I</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can.</a:t>
            </a:r>
            <a:r>
              <a:rPr lang="en-US" sz="1800" b="0" i="0" dirty="0">
                <a:solidFill>
                  <a:srgbClr val="000000"/>
                </a:solidFill>
                <a:effectLst/>
                <a:latin typeface="Verdana" panose="020B0604030504040204" pitchFamily="34" charset="0"/>
              </a:rPr>
              <a:t> </a:t>
            </a:r>
          </a:p>
          <a:p>
            <a:pPr algn="l" rtl="0" fontAlgn="base">
              <a:lnSpc>
                <a:spcPts val="1457"/>
              </a:lnSpc>
            </a:pPr>
            <a:r>
              <a:rPr lang="en-US" sz="1800" b="0" i="0" dirty="0">
                <a:solidFill>
                  <a:srgbClr val="000000"/>
                </a:solidFill>
                <a:effectLst/>
                <a:latin typeface="Verdana" panose="020B0604030504040204" pitchFamily="34" charset="0"/>
              </a:rPr>
              <a:t> As you read the story ask: </a:t>
            </a:r>
            <a:endParaRPr lang="en-US" b="0" i="0" dirty="0">
              <a:solidFill>
                <a:srgbClr val="000000"/>
              </a:solidFill>
              <a:effectLst/>
              <a:latin typeface="Segoe UI" panose="020B0502040204020203" pitchFamily="34" charset="0"/>
            </a:endParaRPr>
          </a:p>
          <a:p>
            <a:pPr algn="l" rtl="0" fontAlgn="base">
              <a:lnSpc>
                <a:spcPts val="1457"/>
              </a:lnSpc>
              <a:buFont typeface="+mj-lt"/>
              <a:buAutoNum type="arabicPeriod"/>
            </a:pPr>
            <a:r>
              <a:rPr lang="en-US" sz="1800" b="0" i="0" dirty="0">
                <a:solidFill>
                  <a:srgbClr val="000000"/>
                </a:solidFill>
                <a:effectLst/>
                <a:latin typeface="Verdana" panose="020B0604030504040204" pitchFamily="34" charset="0"/>
              </a:rPr>
              <a:t>How did Gerald feel at the Jungle Dance in the beginning? </a:t>
            </a:r>
          </a:p>
          <a:p>
            <a:pPr algn="l" rtl="0" fontAlgn="base">
              <a:lnSpc>
                <a:spcPts val="1457"/>
              </a:lnSpc>
              <a:buFont typeface="+mj-lt"/>
              <a:buAutoNum type="arabicPeriod" startAt="2"/>
            </a:pPr>
            <a:r>
              <a:rPr lang="en-US" sz="1800" b="0" i="0" dirty="0">
                <a:solidFill>
                  <a:srgbClr val="000000"/>
                </a:solidFill>
                <a:effectLst/>
                <a:latin typeface="Verdana" panose="020B0604030504040204" pitchFamily="34" charset="0"/>
              </a:rPr>
              <a:t>After he listens to the cricket and starts to dance, how does Gerald feel? </a:t>
            </a:r>
          </a:p>
          <a:p>
            <a:pPr algn="l" rtl="0" fontAlgn="base">
              <a:lnSpc>
                <a:spcPts val="1457"/>
              </a:lnSpc>
            </a:pPr>
            <a:r>
              <a:rPr lang="en-US" sz="1800" b="0" i="0" dirty="0">
                <a:solidFill>
                  <a:srgbClr val="000000"/>
                </a:solidFill>
                <a:effectLst/>
                <a:latin typeface="Verdana" panose="020B0604030504040204" pitchFamily="34" charset="0"/>
              </a:rPr>
              <a:t> </a:t>
            </a:r>
            <a:endParaRPr lang="en-US" b="0" i="0" dirty="0">
              <a:solidFill>
                <a:srgbClr val="000000"/>
              </a:solidFill>
              <a:effectLst/>
              <a:latin typeface="Segoe UI" panose="020B0502040204020203" pitchFamily="34" charset="0"/>
            </a:endParaRPr>
          </a:p>
          <a:p>
            <a:pPr algn="l" rtl="0" fontAlgn="base">
              <a:lnSpc>
                <a:spcPts val="1457"/>
              </a:lnSpc>
              <a:spcAft>
                <a:spcPts val="1000"/>
              </a:spcAft>
            </a:pPr>
            <a:r>
              <a:rPr lang="en-US" sz="1800" b="0" i="0" dirty="0">
                <a:solidFill>
                  <a:srgbClr val="000000"/>
                </a:solidFill>
                <a:effectLst/>
                <a:latin typeface="Verdana" panose="020B0604030504040204" pitchFamily="34" charset="0"/>
              </a:rPr>
              <a:t>After reading the book, if the TK students are showing signs of restlessness, go to the closing and end the lesson. </a:t>
            </a:r>
          </a:p>
          <a:p>
            <a:pPr algn="l" rtl="0" fontAlgn="base">
              <a:lnSpc>
                <a:spcPts val="1457"/>
              </a:lnSpc>
            </a:pPr>
            <a:r>
              <a:rPr lang="en-US" sz="1800" b="0" i="0" dirty="0">
                <a:solidFill>
                  <a:srgbClr val="000000"/>
                </a:solidFill>
                <a:effectLst/>
                <a:latin typeface="Verdana" panose="020B0604030504040204" pitchFamily="34" charset="0"/>
              </a:rPr>
              <a:t>You can ask questions after you have finished the book or ask as you go along. Asking as you read the book can help keep students engaged if they are getting distracted. </a:t>
            </a:r>
            <a:endParaRPr lang="en-US" b="0" i="0" dirty="0">
              <a:solidFill>
                <a:srgbClr val="000000"/>
              </a:solidFill>
              <a:effectLst/>
              <a:latin typeface="Segoe UI" panose="020B0502040204020203" pitchFamily="34" charset="0"/>
            </a:endParaRPr>
          </a:p>
          <a:p>
            <a:pPr algn="l" rtl="0" fontAlgn="base">
              <a:lnSpc>
                <a:spcPts val="1457"/>
              </a:lnSpc>
            </a:pPr>
            <a:r>
              <a:rPr lang="en-US" sz="1800" b="0" i="0" dirty="0">
                <a:solidFill>
                  <a:srgbClr val="000000"/>
                </a:solidFill>
                <a:effectLst/>
                <a:latin typeface="Verdana" panose="020B0604030504040204" pitchFamily="34" charset="0"/>
              </a:rPr>
              <a:t> </a:t>
            </a:r>
            <a:endParaRPr lang="en-US" b="0" i="0" dirty="0">
              <a:solidFill>
                <a:srgbClr val="000000"/>
              </a:solidFill>
              <a:effectLst/>
              <a:latin typeface="Segoe UI" panose="020B0502040204020203" pitchFamily="34" charset="0"/>
            </a:endParaRPr>
          </a:p>
          <a:p>
            <a:pPr algn="l" rtl="0" fontAlgn="base">
              <a:lnSpc>
                <a:spcPts val="1457"/>
              </a:lnSpc>
              <a:buFont typeface="+mj-lt"/>
              <a:buAutoNum type="arabicPeriod"/>
            </a:pPr>
            <a:r>
              <a:rPr lang="en-US" sz="1800" b="0" i="0" dirty="0">
                <a:solidFill>
                  <a:srgbClr val="000000"/>
                </a:solidFill>
                <a:effectLst/>
                <a:latin typeface="Verdana" panose="020B0604030504040204" pitchFamily="34" charset="0"/>
              </a:rPr>
              <a:t>Who was Gerald’s friend? What did he tell Gerald to make him feel better? </a:t>
            </a:r>
          </a:p>
          <a:p>
            <a:pPr algn="l" rtl="0" fontAlgn="base">
              <a:lnSpc>
                <a:spcPts val="1457"/>
              </a:lnSpc>
              <a:buFont typeface="+mj-lt"/>
              <a:buAutoNum type="arabicPeriod" startAt="2"/>
            </a:pPr>
            <a:r>
              <a:rPr lang="en-US" sz="1800" b="0" i="0" dirty="0">
                <a:solidFill>
                  <a:srgbClr val="000000"/>
                </a:solidFill>
                <a:effectLst/>
                <a:latin typeface="Verdana" panose="020B0604030504040204" pitchFamily="34" charset="0"/>
              </a:rPr>
              <a:t>Do you have a special friend that helps you? </a:t>
            </a:r>
          </a:p>
          <a:p>
            <a:pPr algn="l" rtl="0" fontAlgn="base">
              <a:lnSpc>
                <a:spcPts val="1457"/>
              </a:lnSpc>
              <a:buFont typeface="+mj-lt"/>
              <a:buAutoNum type="arabicPeriod" startAt="3"/>
            </a:pPr>
            <a:r>
              <a:rPr lang="en-US" sz="1800" b="0" i="0" dirty="0">
                <a:solidFill>
                  <a:srgbClr val="000000"/>
                </a:solidFill>
                <a:effectLst/>
                <a:latin typeface="Verdana" panose="020B0604030504040204" pitchFamily="34" charset="0"/>
              </a:rPr>
              <a:t>Have you ever wanted to do something that was hard to do?  </a:t>
            </a:r>
          </a:p>
          <a:p>
            <a:pPr algn="l" rtl="0" fontAlgn="base">
              <a:lnSpc>
                <a:spcPts val="1457"/>
              </a:lnSpc>
              <a:buFont typeface="+mj-lt"/>
              <a:buAutoNum type="arabicPeriod"/>
            </a:pPr>
            <a:r>
              <a:rPr lang="en-US" sz="1800" b="0" i="0" dirty="0">
                <a:solidFill>
                  <a:srgbClr val="000000"/>
                </a:solidFill>
                <a:effectLst/>
                <a:latin typeface="Verdana" panose="020B0604030504040204" pitchFamily="34" charset="0"/>
              </a:rPr>
              <a:t>What did that feel like?  </a:t>
            </a:r>
          </a:p>
          <a:p>
            <a:pPr algn="l" rtl="0" fontAlgn="base">
              <a:lnSpc>
                <a:spcPts val="1457"/>
              </a:lnSpc>
              <a:buFont typeface="+mj-lt"/>
              <a:buAutoNum type="arabicPeriod" startAt="2"/>
            </a:pPr>
            <a:r>
              <a:rPr lang="en-US" sz="1800" b="0" i="0" dirty="0">
                <a:solidFill>
                  <a:srgbClr val="000000"/>
                </a:solidFill>
                <a:effectLst/>
                <a:latin typeface="Verdana" panose="020B0604030504040204" pitchFamily="34" charset="0"/>
              </a:rPr>
              <a:t>How did it feel when you learned how to do it? </a:t>
            </a:r>
          </a:p>
          <a:p>
            <a:pPr algn="l" rtl="0" fontAlgn="base">
              <a:lnSpc>
                <a:spcPts val="1457"/>
              </a:lnSpc>
              <a:buFont typeface="+mj-lt"/>
              <a:buAutoNum type="arabicPeriod" startAt="4"/>
            </a:pPr>
            <a:r>
              <a:rPr lang="en-US" sz="1800" b="0" i="0" dirty="0">
                <a:solidFill>
                  <a:srgbClr val="000000"/>
                </a:solidFill>
                <a:effectLst/>
                <a:latin typeface="Verdana" panose="020B0604030504040204" pitchFamily="34" charset="0"/>
              </a:rPr>
              <a:t>What are some </a:t>
            </a:r>
            <a:r>
              <a:rPr lang="en-US" sz="1800" b="0" i="1" dirty="0">
                <a:solidFill>
                  <a:srgbClr val="000000"/>
                </a:solidFill>
                <a:effectLst/>
                <a:latin typeface="Verdana" panose="020B0604030504040204" pitchFamily="34" charset="0"/>
              </a:rPr>
              <a:t>I can</a:t>
            </a:r>
            <a:r>
              <a:rPr lang="en-US" sz="1800" b="0" i="0" dirty="0">
                <a:solidFill>
                  <a:srgbClr val="000000"/>
                </a:solidFill>
                <a:effectLst/>
                <a:latin typeface="Verdana" panose="020B0604030504040204" pitchFamily="34" charset="0"/>
              </a:rPr>
              <a:t> words you can say to yourself to give yourself personal power to do something hard? (</a:t>
            </a:r>
            <a:r>
              <a:rPr lang="en-US" sz="1800" b="0" i="1" dirty="0">
                <a:solidFill>
                  <a:srgbClr val="000000"/>
                </a:solidFill>
                <a:effectLst/>
                <a:latin typeface="Verdana" panose="020B0604030504040204" pitchFamily="34" charset="0"/>
              </a:rPr>
              <a:t>I can do it</a:t>
            </a:r>
            <a:r>
              <a:rPr lang="en-US" sz="1800" b="0" i="0" dirty="0">
                <a:solidFill>
                  <a:srgbClr val="000000"/>
                </a:solidFill>
                <a:effectLst/>
                <a:latin typeface="Verdana" panose="020B0604030504040204" pitchFamily="34" charset="0"/>
              </a:rPr>
              <a:t>, I am special, I have the power, I believe in me etc.) </a:t>
            </a:r>
          </a:p>
          <a:p>
            <a:pPr algn="l" rtl="0" fontAlgn="base">
              <a:lnSpc>
                <a:spcPts val="1457"/>
              </a:lnSpc>
            </a:pPr>
            <a:r>
              <a:rPr lang="en-US" sz="1800" b="0" i="0" dirty="0">
                <a:solidFill>
                  <a:srgbClr val="000000"/>
                </a:solidFill>
                <a:effectLst/>
                <a:latin typeface="Verdana" panose="020B0604030504040204" pitchFamily="34" charset="0"/>
              </a:rPr>
              <a:t> </a:t>
            </a:r>
            <a:endParaRPr lang="en-US" b="0" i="0" dirty="0">
              <a:solidFill>
                <a:srgbClr val="000000"/>
              </a:solidFill>
              <a:effectLst/>
              <a:latin typeface="Segoe UI" panose="020B0502040204020203" pitchFamily="34" charset="0"/>
            </a:endParaRPr>
          </a:p>
          <a:p>
            <a:pPr algn="l" rtl="0" fontAlgn="base">
              <a:lnSpc>
                <a:spcPts val="1457"/>
              </a:lnSpc>
              <a:spcAft>
                <a:spcPts val="1000"/>
              </a:spcAft>
            </a:pP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5</a:t>
            </a:fld>
            <a:endParaRPr lang="en-US"/>
          </a:p>
        </p:txBody>
      </p:sp>
    </p:spTree>
    <p:extLst>
      <p:ext uri="{BB962C8B-B14F-4D97-AF65-F5344CB8AC3E}">
        <p14:creationId xmlns:p14="http://schemas.microsoft.com/office/powerpoint/2010/main" val="315523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57"/>
              </a:lnSpc>
            </a:pPr>
            <a:r>
              <a:rPr lang="en-US" sz="1800" b="1" i="0" dirty="0">
                <a:solidFill>
                  <a:srgbClr val="000000"/>
                </a:solidFill>
                <a:effectLst/>
                <a:latin typeface="Verdana" panose="020B0604030504040204" pitchFamily="34" charset="0"/>
              </a:rPr>
              <a:t>The </a:t>
            </a:r>
            <a:r>
              <a:rPr lang="en-US" sz="1800" b="1" i="1" dirty="0">
                <a:solidFill>
                  <a:srgbClr val="000000"/>
                </a:solidFill>
                <a:effectLst/>
                <a:latin typeface="Verdana" panose="020B0604030504040204" pitchFamily="34" charset="0"/>
              </a:rPr>
              <a:t>I Can Do It</a:t>
            </a:r>
            <a:r>
              <a:rPr lang="en-US" sz="1800" b="1" i="0" dirty="0">
                <a:solidFill>
                  <a:srgbClr val="000000"/>
                </a:solidFill>
                <a:effectLst/>
                <a:latin typeface="Verdana" panose="020B0604030504040204" pitchFamily="34" charset="0"/>
              </a:rPr>
              <a:t> Dance</a:t>
            </a:r>
            <a:r>
              <a:rPr lang="en-US" sz="1800" b="0" i="0" dirty="0">
                <a:solidFill>
                  <a:srgbClr val="000000"/>
                </a:solidFill>
                <a:effectLst/>
                <a:latin typeface="Verdana" panose="020B0604030504040204" pitchFamily="34" charset="0"/>
              </a:rPr>
              <a:t>  </a:t>
            </a:r>
            <a:endParaRPr lang="en-US" b="0" i="0" dirty="0">
              <a:solidFill>
                <a:srgbClr val="000000"/>
              </a:solidFill>
              <a:effectLst/>
              <a:latin typeface="Verdana" panose="020B0604030504040204" pitchFamily="34" charset="0"/>
            </a:endParaRPr>
          </a:p>
          <a:p>
            <a:pPr algn="l" rtl="0" fontAlgn="base">
              <a:lnSpc>
                <a:spcPts val="1457"/>
              </a:lnSpc>
            </a:pPr>
            <a:r>
              <a:rPr lang="en-US" sz="1800" b="0" i="0" dirty="0">
                <a:solidFill>
                  <a:srgbClr val="000000"/>
                </a:solidFill>
                <a:effectLst/>
                <a:latin typeface="Verdana" panose="020B0604030504040204" pitchFamily="34" charset="0"/>
              </a:rPr>
              <a:t>Materials: music playlist that has dance music and music player </a:t>
            </a:r>
            <a:endParaRPr lang="en-US" b="0" i="0" dirty="0">
              <a:solidFill>
                <a:srgbClr val="000000"/>
              </a:solidFill>
              <a:effectLst/>
              <a:latin typeface="Verdana" panose="020B0604030504040204" pitchFamily="34" charset="0"/>
            </a:endParaRPr>
          </a:p>
          <a:p>
            <a:pPr algn="l" rtl="0" fontAlgn="base">
              <a:lnSpc>
                <a:spcPts val="1457"/>
              </a:lnSpc>
            </a:pPr>
            <a:r>
              <a:rPr lang="en-US" sz="1800" b="0" i="0" dirty="0">
                <a:solidFill>
                  <a:srgbClr val="000000"/>
                </a:solidFill>
                <a:effectLst/>
                <a:latin typeface="Verdana" panose="020B0604030504040204" pitchFamily="34" charset="0"/>
              </a:rPr>
              <a:t> </a:t>
            </a:r>
            <a:endParaRPr lang="en-US" b="0" i="0" dirty="0">
              <a:solidFill>
                <a:srgbClr val="000000"/>
              </a:solidFill>
              <a:effectLst/>
              <a:latin typeface="Verdana" panose="020B0604030504040204" pitchFamily="34" charset="0"/>
            </a:endParaRP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“Gerald found he could dance by believing in himself and saying, </a:t>
            </a:r>
            <a:r>
              <a:rPr lang="en-US" sz="1800" b="0" i="1" dirty="0">
                <a:solidFill>
                  <a:srgbClr val="000000"/>
                </a:solidFill>
                <a:effectLst/>
                <a:latin typeface="Verdana" panose="020B0604030504040204" pitchFamily="34" charset="0"/>
              </a:rPr>
              <a:t>I can do it</a:t>
            </a:r>
            <a:r>
              <a:rPr lang="en-US" sz="1800" b="0" i="0" dirty="0">
                <a:solidFill>
                  <a:srgbClr val="000000"/>
                </a:solidFill>
                <a:effectLst/>
                <a:latin typeface="Verdana" panose="020B0604030504040204" pitchFamily="34" charset="0"/>
              </a:rPr>
              <a:t>. I want each of us to practice </a:t>
            </a:r>
            <a:r>
              <a:rPr lang="en-US" sz="1800" b="0" i="1" dirty="0">
                <a:solidFill>
                  <a:srgbClr val="000000"/>
                </a:solidFill>
                <a:effectLst/>
                <a:latin typeface="Verdana" panose="020B0604030504040204" pitchFamily="34" charset="0"/>
              </a:rPr>
              <a:t>I can power</a:t>
            </a:r>
            <a:r>
              <a:rPr lang="en-US" sz="1800" b="0" i="0" dirty="0">
                <a:solidFill>
                  <a:srgbClr val="000000"/>
                </a:solidFill>
                <a:effectLst/>
                <a:latin typeface="Verdana" panose="020B0604030504040204" pitchFamily="34" charset="0"/>
              </a:rPr>
              <a:t> like Gerald.”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“Everyone please stand up. Spread out so there is a little room in between each of you.” (Dim the lights.)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“Everyone close your eyes. We are going to find our</a:t>
            </a:r>
            <a:r>
              <a:rPr lang="en-US" sz="1800" b="0" i="1" dirty="0">
                <a:solidFill>
                  <a:srgbClr val="000000"/>
                </a:solidFill>
                <a:effectLst/>
                <a:latin typeface="Verdana" panose="020B0604030504040204" pitchFamily="34" charset="0"/>
              </a:rPr>
              <a:t> power</a:t>
            </a:r>
            <a:r>
              <a:rPr lang="en-US" sz="1800" b="0" i="0" dirty="0">
                <a:solidFill>
                  <a:srgbClr val="000000"/>
                </a:solidFill>
                <a:effectLst/>
                <a:latin typeface="Verdana" panose="020B0604030504040204" pitchFamily="34" charset="0"/>
              </a:rPr>
              <a:t>. Look inside yourself. It is deep inside. Nod if you can feel it. Open your eyes.”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in a soft voice, “Now with our new power, we are going to imagine that we are Gerald. Listen to the swaying grass. Imagine that the lovely moon is playing just for you. Start moving your feet, sway your body and head, move your arms. Dance, dance!”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As they start doing the Gerald Dance, play music. Play different types of music. (Slow, fast, upbeat music.)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Slowly turn the music off and say, “Time to stop the dance. Slowly stop. Take a deep breath. Breathe in and out. Sit down.”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Ask, “Did you feel your </a:t>
            </a:r>
            <a:r>
              <a:rPr lang="en-US" sz="1800" b="0" i="1" dirty="0">
                <a:solidFill>
                  <a:srgbClr val="000000"/>
                </a:solidFill>
                <a:effectLst/>
                <a:latin typeface="Verdana" panose="020B0604030504040204" pitchFamily="34" charset="0"/>
              </a:rPr>
              <a:t>I can power</a:t>
            </a:r>
            <a:r>
              <a:rPr lang="en-US" sz="1800" b="0" i="0" dirty="0">
                <a:solidFill>
                  <a:srgbClr val="000000"/>
                </a:solidFill>
                <a:effectLst/>
                <a:latin typeface="Verdana" panose="020B0604030504040204" pitchFamily="34" charset="0"/>
              </a:rPr>
              <a:t>?” Listen to their responses.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Say, “Remember you can tap into your </a:t>
            </a:r>
            <a:r>
              <a:rPr lang="en-US" sz="1800" b="0" i="1" dirty="0">
                <a:solidFill>
                  <a:srgbClr val="000000"/>
                </a:solidFill>
                <a:effectLst/>
                <a:latin typeface="Verdana" panose="020B0604030504040204" pitchFamily="34" charset="0"/>
              </a:rPr>
              <a:t>I can power</a:t>
            </a:r>
            <a:r>
              <a:rPr lang="en-US" sz="1800" b="0" i="0" dirty="0">
                <a:solidFill>
                  <a:srgbClr val="000000"/>
                </a:solidFill>
                <a:effectLst/>
                <a:latin typeface="Verdana" panose="020B0604030504040204" pitchFamily="34" charset="0"/>
              </a:rPr>
              <a:t> every day. It is always inside you. It can help you do many things. When something seems hard, remember to find your </a:t>
            </a:r>
            <a:r>
              <a:rPr lang="en-US" sz="1800" b="0" i="1" dirty="0">
                <a:solidFill>
                  <a:srgbClr val="000000"/>
                </a:solidFill>
                <a:effectLst/>
                <a:latin typeface="Verdana" panose="020B0604030504040204" pitchFamily="34" charset="0"/>
              </a:rPr>
              <a:t>I can</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power.</a:t>
            </a:r>
            <a:r>
              <a:rPr lang="en-US" sz="1800" b="0" i="0" dirty="0">
                <a:solidFill>
                  <a:srgbClr val="000000"/>
                </a:solidFill>
                <a:effectLst/>
                <a:latin typeface="Verdana" panose="020B060403050404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7</a:t>
            </a:fld>
            <a:endParaRPr lang="en-US"/>
          </a:p>
        </p:txBody>
      </p:sp>
    </p:spTree>
    <p:extLst>
      <p:ext uri="{BB962C8B-B14F-4D97-AF65-F5344CB8AC3E}">
        <p14:creationId xmlns:p14="http://schemas.microsoft.com/office/powerpoint/2010/main" val="248102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38"/>
              </a:lnSpc>
            </a:pPr>
            <a:r>
              <a:rPr lang="en-US" sz="1800" b="0" i="0" dirty="0">
                <a:solidFill>
                  <a:srgbClr val="000000"/>
                </a:solidFill>
                <a:effectLst/>
                <a:latin typeface="Verdana" panose="020B0604030504040204" pitchFamily="34" charset="0"/>
              </a:rPr>
              <a:t>Materials: brown construction paper cut into 4” x 14” strips, giraffe ears handout, crayons, stapler or tape (stickers, glitter glue are optional)</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Verdana" panose="020B0604030504040204" pitchFamily="34" charset="0"/>
            </a:endParaRPr>
          </a:p>
          <a:p>
            <a:pPr algn="l" rtl="0" fontAlgn="base">
              <a:lnSpc>
                <a:spcPts val="1538"/>
              </a:lnSpc>
            </a:pPr>
            <a:r>
              <a:rPr lang="en-US" sz="1800" b="0" i="0" dirty="0">
                <a:solidFill>
                  <a:srgbClr val="000000"/>
                </a:solidFill>
                <a:effectLst/>
                <a:latin typeface="Verdana" panose="020B0604030504040204" pitchFamily="34" charset="0"/>
              </a:rPr>
              <a:t>                                                  </a:t>
            </a:r>
            <a:endParaRPr lang="en-US" b="0" i="0" dirty="0">
              <a:solidFill>
                <a:srgbClr val="000000"/>
              </a:solidFill>
              <a:effectLst/>
              <a:latin typeface="Verdana" panose="020B0604030504040204" pitchFamily="34" charset="0"/>
            </a:endParaRP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Have students think of something they can do. Write the words in a word bank on the board with the title phrase I can ___________.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Pass out the headbands and have them write I can _____________.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Have them decorate their headbands with drawings, designs, stickers, glitter glue, etc.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Make a crown for each student and staple or tape the ears to the crown.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8</a:t>
            </a:fld>
            <a:endParaRPr lang="en-US"/>
          </a:p>
        </p:txBody>
      </p:sp>
    </p:spTree>
    <p:extLst>
      <p:ext uri="{BB962C8B-B14F-4D97-AF65-F5344CB8AC3E}">
        <p14:creationId xmlns:p14="http://schemas.microsoft.com/office/powerpoint/2010/main" val="194568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Today we talked about finding our </a:t>
            </a:r>
            <a:r>
              <a:rPr lang="en-US" sz="1800" b="0" i="1" dirty="0">
                <a:solidFill>
                  <a:srgbClr val="000000"/>
                </a:solidFill>
                <a:effectLst/>
                <a:latin typeface="Verdana" panose="020B0604030504040204" pitchFamily="34" charset="0"/>
              </a:rPr>
              <a:t>I can power</a:t>
            </a:r>
            <a:r>
              <a:rPr lang="en-US" sz="1800" b="0" i="0" dirty="0">
                <a:solidFill>
                  <a:srgbClr val="000000"/>
                </a:solidFill>
                <a:effectLst/>
                <a:latin typeface="Verdana" panose="020B0604030504040204" pitchFamily="34" charset="0"/>
              </a:rPr>
              <a:t> just like Gerald did. Remember when something is hard to do, look inside yourself and find that </a:t>
            </a:r>
            <a:r>
              <a:rPr lang="en-US" sz="1800" b="0" i="1" dirty="0">
                <a:solidFill>
                  <a:srgbClr val="000000"/>
                </a:solidFill>
                <a:effectLst/>
                <a:latin typeface="Verdana" panose="020B0604030504040204" pitchFamily="34" charset="0"/>
              </a:rPr>
              <a:t>I can power.</a:t>
            </a:r>
            <a:r>
              <a:rPr lang="en-US" sz="1800" b="0" i="0" dirty="0">
                <a:solidFill>
                  <a:srgbClr val="000000"/>
                </a:solidFill>
                <a:effectLst/>
                <a:latin typeface="Verdana" panose="020B0604030504040204" pitchFamily="34" charset="0"/>
              </a:rPr>
              <a:t>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Give me a thumbs up if you will try to use your </a:t>
            </a:r>
            <a:r>
              <a:rPr lang="en-US" sz="1800" b="0" i="1" dirty="0">
                <a:solidFill>
                  <a:srgbClr val="000000"/>
                </a:solidFill>
                <a:effectLst/>
                <a:latin typeface="Verdana" panose="020B0604030504040204" pitchFamily="34" charset="0"/>
              </a:rPr>
              <a:t>I can power.</a:t>
            </a:r>
            <a:r>
              <a:rPr lang="en-US" sz="1800" b="0" i="0" dirty="0">
                <a:solidFill>
                  <a:srgbClr val="000000"/>
                </a:solidFill>
                <a:effectLst/>
                <a:latin typeface="Verdana" panose="020B0604030504040204" pitchFamily="34" charset="0"/>
              </a:rPr>
              <a:t>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Excellent! Now we are going to count to 3 and say, “I can do it!” </a:t>
            </a:r>
          </a:p>
          <a:p>
            <a:pPr algn="l" rtl="0" fontAlgn="base">
              <a:lnSpc>
                <a:spcPts val="1457"/>
              </a:lnSpc>
              <a:buFont typeface="Arial" panose="020B0604020202020204" pitchFamily="34" charset="0"/>
              <a:buChar char="•"/>
            </a:pPr>
            <a:r>
              <a:rPr lang="en-US" sz="1800" b="0" i="0" dirty="0">
                <a:solidFill>
                  <a:srgbClr val="000000"/>
                </a:solidFill>
                <a:effectLst/>
                <a:latin typeface="Verdana" panose="020B0604030504040204" pitchFamily="34" charset="0"/>
              </a:rPr>
              <a:t>Wave goodbye, friends.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9</a:t>
            </a:fld>
            <a:endParaRPr lang="en-US"/>
          </a:p>
        </p:txBody>
      </p:sp>
    </p:spTree>
    <p:extLst>
      <p:ext uri="{BB962C8B-B14F-4D97-AF65-F5344CB8AC3E}">
        <p14:creationId xmlns:p14="http://schemas.microsoft.com/office/powerpoint/2010/main" val="1874484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4899" name="Rectangle 3"/>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464900" name="Rectangle 4"/>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Rectangle 5"/>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fld id="{38F2A0A4-18EE-4EA0-A0EE-1E8782AA57ED}" type="datetime1">
              <a:rPr lang="en-US"/>
              <a:pPr>
                <a:defRPr/>
              </a:pPr>
              <a:t>11/18/2024</a:t>
            </a:fld>
            <a:endParaRPr lang="en-US"/>
          </a:p>
        </p:txBody>
      </p:sp>
      <p:pic>
        <p:nvPicPr>
          <p:cNvPr id="2" name="Picture 1" descr="logo_green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5" y="462643"/>
            <a:ext cx="1371305" cy="1052286"/>
          </a:xfrm>
          <a:prstGeom prst="rect">
            <a:avLst/>
          </a:prstGeom>
        </p:spPr>
      </p:pic>
      <p:pic>
        <p:nvPicPr>
          <p:cNvPr id="3" name="Picture 2" descr="logo_areaoffocus_allboldgreen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5951" y="1061356"/>
            <a:ext cx="1673003" cy="4545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63B49533-B95C-40C3-BBE3-4CB7EE7B868D}"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3913" cy="5754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54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21DB43F-0152-406A-BF84-819FBD1D56C6}"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295275" y="369888"/>
            <a:ext cx="8408988" cy="1638300"/>
          </a:xfrm>
        </p:spPr>
        <p:txBody>
          <a:bodyPr/>
          <a:lstStyle>
            <a:lvl1pPr>
              <a:lnSpc>
                <a:spcPct val="80000"/>
              </a:lnSpc>
              <a:defRPr sz="6400"/>
            </a:lvl1pPr>
          </a:lstStyle>
          <a:p>
            <a:r>
              <a:rPr lang="en-US"/>
              <a:t>Click to edit Master title style</a:t>
            </a:r>
          </a:p>
        </p:txBody>
      </p:sp>
      <p:sp>
        <p:nvSpPr>
          <p:cNvPr id="490499" name="Rectangle 3"/>
          <p:cNvSpPr>
            <a:spLocks noGrp="1" noChangeArrowheads="1"/>
          </p:cNvSpPr>
          <p:nvPr>
            <p:ph type="subTitle" idx="1"/>
          </p:nvPr>
        </p:nvSpPr>
        <p:spPr>
          <a:xfrm>
            <a:off x="338138" y="6389688"/>
            <a:ext cx="4510087" cy="468312"/>
          </a:xfrm>
        </p:spPr>
        <p:txBody>
          <a:bodyPr/>
          <a:lstStyle>
            <a:lvl1pPr marL="0" indent="0">
              <a:defRPr sz="1000">
                <a:solidFill>
                  <a:schemeClr val="hlink"/>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1B719413-5BDD-4915-B358-545F084ABBD7}"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FFCBA6F-443C-4141-B97F-7EF171E9D2B8}"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9250" y="1681163"/>
            <a:ext cx="4100513" cy="427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2163" y="1681163"/>
            <a:ext cx="4102100" cy="427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14990CF-2321-4A4A-9E86-E6886541296A}"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E691C2F6-4AE7-4B17-9FF3-23D821E51D31}"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CABDCAEF-2713-40AB-AB62-D830F0315B5F}"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1D44C732-82A3-4E9C-A5E3-EA09708417AA}"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5457B4E-2F72-4CC1-A643-135033C5363B}"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665AACC7-1921-4654-917D-1D9999542A7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16D150-FE1A-4E35-BF27-4EAC437629B7}"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5EAFB1DC-7253-4516-BCF4-2F8739102C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3850"/>
            <a:ext cx="2093913" cy="5629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323850"/>
            <a:ext cx="6134100" cy="5629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2B372E00-1890-432B-BDE7-893266FEB0D7}"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©2010 YMCA of the USA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D3533B0A-2DE6-4A00-805D-77B91EE794C2}"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8313"/>
            <a:ext cx="4097337" cy="4344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750" y="1738313"/>
            <a:ext cx="4098925" cy="4344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1E96C5E1-BF0D-47B9-BB3C-0E82CFF1E801}"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6E80B5CA-CF19-4480-ABC3-9E79234D2BB9}"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62079D02-DFB5-4A9D-8458-C5ED7A15442E}"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77540BF8-9655-445E-8443-DAD3825EDD26}"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7D14A51-12A3-45B6-966D-4FEB0FC84F5F}"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7CA949F3-DB0C-4A5D-B4F0-B5254FCA08F2}"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a:t>
            </a:r>
            <a:r>
              <a:rPr lang="en-US">
                <a:solidFill>
                  <a:schemeClr val="bg2"/>
                </a:solidFill>
              </a:rPr>
              <a:t>©2010 YMCA of the USA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black">
          <a:xfrm>
            <a:off x="354013" y="1738313"/>
            <a:ext cx="8348662" cy="4344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3876"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CDE61485-3E20-4BE5-A42D-DA66D613359F}" type="slidenum">
              <a:rPr lang="en-US"/>
              <a:pPr>
                <a:defRPr/>
              </a:pPr>
              <a:t>‹#›</a:t>
            </a:fld>
            <a:endParaRPr lang="en-US"/>
          </a:p>
        </p:txBody>
      </p:sp>
      <p:sp>
        <p:nvSpPr>
          <p:cNvPr id="463877"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 PRESENTATION TITLE HERE | </a:t>
            </a:r>
            <a:r>
              <a:rPr lang="en-US">
                <a:solidFill>
                  <a:schemeClr val="bg2"/>
                </a:solidFill>
              </a:rPr>
              <a:t>©2010 YMCA of the USA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0" fontAlgn="base" hangingPunct="0">
        <a:spcBef>
          <a:spcPct val="0"/>
        </a:spcBef>
        <a:spcAft>
          <a:spcPct val="0"/>
        </a:spcAft>
        <a:defRPr sz="2600" b="1">
          <a:solidFill>
            <a:schemeClr val="hlink"/>
          </a:solidFill>
          <a:latin typeface="+mj-lt"/>
          <a:ea typeface="+mj-ea"/>
          <a:cs typeface="+mj-cs"/>
        </a:defRPr>
      </a:lvl1pPr>
      <a:lvl2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hlink"/>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a:solidFill>
            <a:schemeClr val="bg2"/>
          </a:solidFill>
          <a:latin typeface="+mn-lt"/>
          <a:ea typeface="+mn-ea"/>
        </a:defRPr>
      </a:lvl2pPr>
      <a:lvl3pPr marL="693738" indent="-228600" algn="l" rtl="0" eaLnBrk="0" fontAlgn="base" hangingPunct="0">
        <a:spcBef>
          <a:spcPct val="25000"/>
        </a:spcBef>
        <a:spcAft>
          <a:spcPct val="0"/>
        </a:spcAft>
        <a:buChar char="–"/>
        <a:defRPr>
          <a:solidFill>
            <a:schemeClr val="bg2"/>
          </a:solidFill>
          <a:latin typeface="+mn-lt"/>
          <a:ea typeface="+mn-ea"/>
        </a:defRPr>
      </a:lvl3pPr>
      <a:lvl4pPr marL="1120775" indent="-228600" algn="l" rtl="0" eaLnBrk="0" fontAlgn="base" hangingPunct="0">
        <a:spcBef>
          <a:spcPct val="25000"/>
        </a:spcBef>
        <a:spcAft>
          <a:spcPct val="0"/>
        </a:spcAft>
        <a:buSzPct val="80000"/>
        <a:buChar char="•"/>
        <a:defRPr>
          <a:solidFill>
            <a:schemeClr val="bg2"/>
          </a:solidFill>
          <a:latin typeface="+mn-lt"/>
          <a:ea typeface="+mn-ea"/>
        </a:defRPr>
      </a:lvl4pPr>
      <a:lvl5pPr marL="1608138" indent="-228600" algn="l" rtl="0" eaLnBrk="0" fontAlgn="base" hangingPunct="0">
        <a:spcBef>
          <a:spcPct val="25000"/>
        </a:spcBef>
        <a:spcAft>
          <a:spcPct val="0"/>
        </a:spcAft>
        <a:buChar char="–"/>
        <a:defRPr>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black">
          <a:xfrm>
            <a:off x="323850" y="323850"/>
            <a:ext cx="8380413"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black">
          <a:xfrm>
            <a:off x="349250" y="1681163"/>
            <a:ext cx="8355013"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9476" name="Rectangle 4"/>
          <p:cNvSpPr>
            <a:spLocks noGrp="1" noChangeArrowheads="1"/>
          </p:cNvSpPr>
          <p:nvPr>
            <p:ph type="sldNum" sz="quarter" idx="4"/>
          </p:nvPr>
        </p:nvSpPr>
        <p:spPr bwMode="black">
          <a:xfrm>
            <a:off x="346075" y="6348413"/>
            <a:ext cx="409575" cy="38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latin typeface="Verdana" pitchFamily="64" charset="0"/>
                <a:ea typeface="ＭＳ Ｐゴシック" pitchFamily="64" charset="-128"/>
                <a:cs typeface="ＭＳ Ｐゴシック" pitchFamily="64" charset="-128"/>
              </a:defRPr>
            </a:lvl1pPr>
          </a:lstStyle>
          <a:p>
            <a:pPr>
              <a:defRPr/>
            </a:pPr>
            <a:fld id="{354658B9-B71E-4E5F-BF98-87FF3E124238}" type="slidenum">
              <a:rPr lang="en-US"/>
              <a:pPr>
                <a:defRPr/>
              </a:pPr>
              <a:t>‹#›</a:t>
            </a:fld>
            <a:endParaRPr lang="en-US"/>
          </a:p>
        </p:txBody>
      </p:sp>
      <p:sp>
        <p:nvSpPr>
          <p:cNvPr id="489477" name="Rectangle 5"/>
          <p:cNvSpPr>
            <a:spLocks noGrp="1" noChangeArrowheads="1"/>
          </p:cNvSpPr>
          <p:nvPr>
            <p:ph type="ftr" sz="quarter" idx="3"/>
          </p:nvPr>
        </p:nvSpPr>
        <p:spPr bwMode="black">
          <a:xfrm>
            <a:off x="568325" y="6345238"/>
            <a:ext cx="4433888"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r>
              <a:rPr lang="en-US"/>
              <a:t>| PRESENTATION TITLE HERE | ©2010 YMCA of the USA</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defRPr sz="2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latin typeface="+mn-lt"/>
          <a:ea typeface="+mn-ea"/>
        </a:defRPr>
      </a:lvl2pPr>
      <a:lvl3pPr marL="1143000" indent="-228600" algn="l" rtl="0" eaLnBrk="0" fontAlgn="base" hangingPunct="0">
        <a:spcBef>
          <a:spcPct val="20000"/>
        </a:spcBef>
        <a:spcAft>
          <a:spcPct val="0"/>
        </a:spcAft>
        <a:buChar char="•"/>
        <a:defRPr sz="2200">
          <a:solidFill>
            <a:schemeClr val="bg1"/>
          </a:solidFill>
          <a:latin typeface="+mn-lt"/>
          <a:ea typeface="+mn-ea"/>
        </a:defRPr>
      </a:lvl3pPr>
      <a:lvl4pPr marL="1600200" indent="-228600" algn="l" rtl="0" eaLnBrk="0" fontAlgn="base" hangingPunct="0">
        <a:spcBef>
          <a:spcPct val="20000"/>
        </a:spcBef>
        <a:spcAft>
          <a:spcPct val="0"/>
        </a:spcAft>
        <a:buChar char="–"/>
        <a:defRPr sz="2200">
          <a:solidFill>
            <a:schemeClr val="bg1"/>
          </a:solidFill>
          <a:latin typeface="+mn-lt"/>
          <a:ea typeface="+mn-ea"/>
        </a:defRPr>
      </a:lvl4pPr>
      <a:lvl5pPr marL="2057400" indent="-228600" algn="l" rtl="0" eaLnBrk="0" fontAlgn="base" hangingPunct="0">
        <a:spcBef>
          <a:spcPct val="20000"/>
        </a:spcBef>
        <a:spcAft>
          <a:spcPct val="0"/>
        </a:spcAft>
        <a:buChar char="»"/>
        <a:defRPr sz="2200">
          <a:solidFill>
            <a:schemeClr val="bg1"/>
          </a:solidFill>
          <a:latin typeface="+mn-lt"/>
          <a:ea typeface="+mn-ea"/>
        </a:defRPr>
      </a:lvl5pPr>
      <a:lvl6pPr marL="2514600" indent="-228600" algn="l" rtl="0" fontAlgn="base">
        <a:spcBef>
          <a:spcPct val="20000"/>
        </a:spcBef>
        <a:spcAft>
          <a:spcPct val="0"/>
        </a:spcAft>
        <a:buChar char="»"/>
        <a:defRPr sz="2200">
          <a:solidFill>
            <a:schemeClr val="bg1"/>
          </a:solidFill>
          <a:latin typeface="+mn-lt"/>
          <a:ea typeface="+mn-ea"/>
        </a:defRPr>
      </a:lvl6pPr>
      <a:lvl7pPr marL="2971800" indent="-228600" algn="l" rtl="0" fontAlgn="base">
        <a:spcBef>
          <a:spcPct val="20000"/>
        </a:spcBef>
        <a:spcAft>
          <a:spcPct val="0"/>
        </a:spcAft>
        <a:buChar char="»"/>
        <a:defRPr sz="2200">
          <a:solidFill>
            <a:schemeClr val="bg1"/>
          </a:solidFill>
          <a:latin typeface="+mn-lt"/>
          <a:ea typeface="+mn-ea"/>
        </a:defRPr>
      </a:lvl7pPr>
      <a:lvl8pPr marL="3429000" indent="-228600" algn="l" rtl="0" fontAlgn="base">
        <a:spcBef>
          <a:spcPct val="20000"/>
        </a:spcBef>
        <a:spcAft>
          <a:spcPct val="0"/>
        </a:spcAft>
        <a:buChar char="»"/>
        <a:defRPr sz="2200">
          <a:solidFill>
            <a:schemeClr val="bg1"/>
          </a:solidFill>
          <a:latin typeface="+mn-lt"/>
          <a:ea typeface="+mn-ea"/>
        </a:defRPr>
      </a:lvl8pPr>
      <a:lvl9pPr marL="3886200" indent="-228600" algn="l" rtl="0" fontAlgn="base">
        <a:spcBef>
          <a:spcPct val="20000"/>
        </a:spcBef>
        <a:spcAft>
          <a:spcPct val="0"/>
        </a:spcAft>
        <a:buChar char="»"/>
        <a:defRPr sz="22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dt" sz="quarter" idx="10"/>
          </p:nvPr>
        </p:nvSpPr>
        <p:spPr>
          <a:noFill/>
        </p:spPr>
        <p:txBody>
          <a:bodyPr/>
          <a:lstStyle/>
          <a:p>
            <a:r>
              <a:rPr lang="en-US" dirty="0">
                <a:latin typeface="Verdana" pitchFamily="80" charset="0"/>
                <a:ea typeface="ＭＳ Ｐゴシック" pitchFamily="80" charset="-128"/>
                <a:cs typeface="ＭＳ Ｐゴシック" pitchFamily="80" charset="-128"/>
              </a:rPr>
              <a:t>NOVEMBER 2024</a:t>
            </a:r>
          </a:p>
        </p:txBody>
      </p:sp>
      <p:sp>
        <p:nvSpPr>
          <p:cNvPr id="126980" name="Rectangle 2"/>
          <p:cNvSpPr>
            <a:spLocks noGrp="1" noChangeArrowheads="1"/>
          </p:cNvSpPr>
          <p:nvPr>
            <p:ph type="ctrTitle"/>
          </p:nvPr>
        </p:nvSpPr>
        <p:spPr/>
        <p:txBody>
          <a:bodyPr/>
          <a:lstStyle/>
          <a:p>
            <a:pPr eaLnBrk="1" hangingPunct="1"/>
            <a:r>
              <a:rPr lang="en-US" dirty="0"/>
              <a:t>GIRAFFES CAN’T DANCE</a:t>
            </a:r>
          </a:p>
        </p:txBody>
      </p:sp>
      <p:sp>
        <p:nvSpPr>
          <p:cNvPr id="126981" name="Rectangle 3"/>
          <p:cNvSpPr>
            <a:spLocks noGrp="1" noChangeArrowheads="1"/>
          </p:cNvSpPr>
          <p:nvPr>
            <p:ph type="subTitle" idx="1"/>
          </p:nvPr>
        </p:nvSpPr>
        <p:spPr>
          <a:xfrm>
            <a:off x="338138" y="3875088"/>
            <a:ext cx="2984500" cy="468312"/>
          </a:xfrm>
        </p:spPr>
        <p:txBody>
          <a:bodyPr/>
          <a:lstStyle/>
          <a:p>
            <a:pPr marL="0" indent="0" eaLnBrk="1" hangingPunct="1"/>
            <a:r>
              <a:rPr lang="en-US" dirty="0"/>
              <a:t>TRANSITIONAL KINDERGARTEN / KINDERGARTEN</a:t>
            </a:r>
          </a:p>
        </p:txBody>
      </p:sp>
      <p:pic>
        <p:nvPicPr>
          <p:cNvPr id="7" name="Picture 6" descr="cornerstone_green_gradient.ai"/>
          <p:cNvPicPr>
            <a:picLocks noChangeAspect="1"/>
          </p:cNvPicPr>
          <p:nvPr/>
        </p:nvPicPr>
        <p:blipFill>
          <a:blip r:embed="rId2"/>
          <a:stretch>
            <a:fillRect/>
          </a:stretch>
        </p:blipFill>
        <p:spPr>
          <a:xfrm>
            <a:off x="5727700" y="4864100"/>
            <a:ext cx="2959100" cy="130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61C87-A4B1-8CC3-2202-2327A1F924AB}"/>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C99A2B09-5393-6E25-795C-B5A79B843053}"/>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10</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86F3E498-A9E1-A2F3-9F73-18554157AF9D}"/>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BC067791-0F96-84D2-D9CA-549DB445A9AA}"/>
              </a:ext>
            </a:extLst>
          </p:cNvPr>
          <p:cNvSpPr>
            <a:spLocks noGrp="1" noChangeArrowheads="1"/>
          </p:cNvSpPr>
          <p:nvPr>
            <p:ph type="title"/>
          </p:nvPr>
        </p:nvSpPr>
        <p:spPr/>
        <p:txBody>
          <a:bodyPr/>
          <a:lstStyle/>
          <a:p>
            <a:pPr eaLnBrk="1" hangingPunct="1"/>
            <a:r>
              <a:rPr lang="en-US" dirty="0"/>
              <a:t>SCHOOLWIDE EXTENSION: SCHOOL DANCE</a:t>
            </a:r>
          </a:p>
        </p:txBody>
      </p:sp>
      <p:sp>
        <p:nvSpPr>
          <p:cNvPr id="138245" name="Rectangle 3">
            <a:extLst>
              <a:ext uri="{FF2B5EF4-FFF2-40B4-BE49-F238E27FC236}">
                <a16:creationId xmlns:a16="http://schemas.microsoft.com/office/drawing/2014/main" id="{DD927519-EA8C-C375-D678-3381EAF5F421}"/>
              </a:ext>
            </a:extLst>
          </p:cNvPr>
          <p:cNvSpPr>
            <a:spLocks noGrp="1" noChangeArrowheads="1"/>
          </p:cNvSpPr>
          <p:nvPr>
            <p:ph type="body" idx="1"/>
          </p:nvPr>
        </p:nvSpPr>
        <p:spPr/>
        <p:txBody>
          <a:bodyPr/>
          <a:lstStyle/>
          <a:p>
            <a:pPr marL="0" indent="0" eaLnBrk="1" hangingPunct="1"/>
            <a:r>
              <a:rPr lang="en-US" sz="2000" dirty="0"/>
              <a:t>Learn a dance together and bring the kids together for a fun assembly of sharing and enjoying music. </a:t>
            </a:r>
          </a:p>
          <a:p>
            <a:pPr marL="0" indent="0" eaLnBrk="1" hangingPunct="1"/>
            <a:endParaRPr lang="en-US" sz="2000" dirty="0"/>
          </a:p>
          <a:p>
            <a:pPr marL="0" indent="0" eaLnBrk="1" hangingPunct="1"/>
            <a:r>
              <a:rPr lang="en-US" sz="2000" dirty="0"/>
              <a:t>Inviting different dances in through volunteers can be a great way to showcase your school’s diversity</a:t>
            </a:r>
          </a:p>
          <a:p>
            <a:pPr marL="0" indent="0" eaLnBrk="1" hangingPunct="1"/>
            <a:endParaRPr lang="en-US" sz="2000" dirty="0"/>
          </a:p>
          <a:p>
            <a:pPr marL="0" indent="0" eaLnBrk="1" hangingPunct="1"/>
            <a:r>
              <a:rPr lang="en-US" sz="2000" dirty="0"/>
              <a:t>Each grade could learn something different and show the school, or each class in TK/K could demonstrate their learning to each other. </a:t>
            </a:r>
          </a:p>
        </p:txBody>
      </p:sp>
    </p:spTree>
    <p:extLst>
      <p:ext uri="{BB962C8B-B14F-4D97-AF65-F5344CB8AC3E}">
        <p14:creationId xmlns:p14="http://schemas.microsoft.com/office/powerpoint/2010/main" val="52828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B347-442E-93C6-0761-6E3BC515A21D}"/>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BDF628DF-2259-20A7-E5AA-8433BA00394C}"/>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11</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5FD9C06D-221F-9CA2-BE03-57B522CD583A}"/>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024D3201-88D8-11AA-2EC4-F4264060157C}"/>
              </a:ext>
            </a:extLst>
          </p:cNvPr>
          <p:cNvSpPr>
            <a:spLocks noGrp="1" noChangeArrowheads="1"/>
          </p:cNvSpPr>
          <p:nvPr>
            <p:ph type="title"/>
          </p:nvPr>
        </p:nvSpPr>
        <p:spPr/>
        <p:txBody>
          <a:bodyPr/>
          <a:lstStyle/>
          <a:p>
            <a:pPr eaLnBrk="1" hangingPunct="1"/>
            <a:r>
              <a:rPr lang="en-US" dirty="0"/>
              <a:t>SCHOOLWIDE EXTENSION: I CAN DO IT WEEK</a:t>
            </a:r>
          </a:p>
        </p:txBody>
      </p:sp>
      <p:sp>
        <p:nvSpPr>
          <p:cNvPr id="138245" name="Rectangle 3">
            <a:extLst>
              <a:ext uri="{FF2B5EF4-FFF2-40B4-BE49-F238E27FC236}">
                <a16:creationId xmlns:a16="http://schemas.microsoft.com/office/drawing/2014/main" id="{5C7B925C-4180-1E82-F95A-97FA98D717ED}"/>
              </a:ext>
            </a:extLst>
          </p:cNvPr>
          <p:cNvSpPr>
            <a:spLocks noGrp="1" noChangeArrowheads="1"/>
          </p:cNvSpPr>
          <p:nvPr>
            <p:ph type="body" idx="1"/>
          </p:nvPr>
        </p:nvSpPr>
        <p:spPr>
          <a:xfrm>
            <a:off x="354013" y="1432561"/>
            <a:ext cx="8348662" cy="4650740"/>
          </a:xfrm>
        </p:spPr>
        <p:txBody>
          <a:bodyPr/>
          <a:lstStyle/>
          <a:p>
            <a:pPr marL="0" indent="0" eaLnBrk="1" hangingPunct="1"/>
            <a:r>
              <a:rPr lang="en-US" sz="2000" dirty="0"/>
              <a:t>A week of trying new things</a:t>
            </a:r>
          </a:p>
          <a:p>
            <a:pPr marL="0" indent="0" eaLnBrk="1" hangingPunct="1"/>
            <a:endParaRPr lang="en-US" sz="2000" dirty="0"/>
          </a:p>
          <a:p>
            <a:pPr marL="0" indent="0" eaLnBrk="1" hangingPunct="1"/>
            <a:r>
              <a:rPr lang="en-US" sz="2000" dirty="0"/>
              <a:t>We don’t know what we like or what we might be good at until we try different things </a:t>
            </a:r>
          </a:p>
          <a:p>
            <a:pPr marL="0" indent="0" eaLnBrk="1" hangingPunct="1"/>
            <a:r>
              <a:rPr lang="en-US" sz="2000" dirty="0"/>
              <a:t>Allow students to choose to try new things physically, various artforms, experiment in what they eat, and learn a dance.</a:t>
            </a:r>
          </a:p>
          <a:p>
            <a:pPr marL="0" indent="0" eaLnBrk="1" hangingPunct="1"/>
            <a:r>
              <a:rPr lang="en-US" sz="2000" dirty="0"/>
              <a:t>Encourage different parent to help on the various days of the week</a:t>
            </a:r>
          </a:p>
          <a:p>
            <a:pPr marL="0" indent="0" eaLnBrk="1" hangingPunct="1"/>
            <a:r>
              <a:rPr lang="en-US" sz="2000" dirty="0"/>
              <a:t>Mural- make it a chalk drawing or up on a large poster board- puzzle murals are really fun!</a:t>
            </a:r>
          </a:p>
        </p:txBody>
      </p:sp>
    </p:spTree>
    <p:extLst>
      <p:ext uri="{BB962C8B-B14F-4D97-AF65-F5344CB8AC3E}">
        <p14:creationId xmlns:p14="http://schemas.microsoft.com/office/powerpoint/2010/main" val="385080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45410" name="Rectangle 4"/>
          <p:cNvSpPr>
            <a:spLocks noGrp="1" noChangeArrowheads="1"/>
          </p:cNvSpPr>
          <p:nvPr>
            <p:ph type="ctrTitle"/>
          </p:nvPr>
        </p:nvSpPr>
        <p:spPr>
          <a:xfrm>
            <a:off x="1069975" y="1957388"/>
            <a:ext cx="8734425" cy="1638300"/>
          </a:xfrm>
        </p:spPr>
        <p:txBody>
          <a:bodyPr/>
          <a:lstStyle/>
          <a:p>
            <a:pPr eaLnBrk="1" hangingPunct="1"/>
            <a:r>
              <a:rPr lang="en-US" dirty="0"/>
              <a:t>THANK YOU!</a:t>
            </a:r>
          </a:p>
        </p:txBody>
      </p:sp>
      <p:sp>
        <p:nvSpPr>
          <p:cNvPr id="145411" name="Rectangle 5"/>
          <p:cNvSpPr>
            <a:spLocks noGrp="1" noChangeArrowheads="1"/>
          </p:cNvSpPr>
          <p:nvPr>
            <p:ph type="subTitle" idx="1"/>
          </p:nvPr>
        </p:nvSpPr>
        <p:spPr/>
        <p:txBody>
          <a:bodyPr/>
          <a:lstStyle/>
          <a:p>
            <a:pP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p:spPr>
        <p:txBody>
          <a:bodyPr/>
          <a:lstStyle/>
          <a:p>
            <a:fld id="{8AD68AA3-94D6-4B05-BE5C-99538016064B}" type="slidenum">
              <a:rPr lang="en-US">
                <a:latin typeface="Verdana" pitchFamily="80" charset="0"/>
                <a:ea typeface="ＭＳ Ｐゴシック" pitchFamily="80" charset="-128"/>
                <a:cs typeface="ＭＳ Ｐゴシック" pitchFamily="80" charset="-128"/>
              </a:rPr>
              <a:pPr/>
              <a:t>2</a:t>
            </a:fld>
            <a:endParaRPr lang="en-US">
              <a:latin typeface="Verdana" pitchFamily="80" charset="0"/>
              <a:ea typeface="ＭＳ Ｐゴシック" pitchFamily="80" charset="-128"/>
              <a:cs typeface="ＭＳ Ｐゴシック" pitchFamily="80" charset="-128"/>
            </a:endParaRPr>
          </a:p>
        </p:txBody>
      </p:sp>
      <p:sp>
        <p:nvSpPr>
          <p:cNvPr id="13312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©2024 PROJECT CORNERSTONE</a:t>
            </a:r>
          </a:p>
        </p:txBody>
      </p:sp>
      <p:sp>
        <p:nvSpPr>
          <p:cNvPr id="133124" name="Rectangle 4"/>
          <p:cNvSpPr>
            <a:spLocks noGrp="1" noChangeArrowheads="1"/>
          </p:cNvSpPr>
          <p:nvPr>
            <p:ph type="title"/>
          </p:nvPr>
        </p:nvSpPr>
        <p:spPr/>
        <p:txBody>
          <a:bodyPr/>
          <a:lstStyle/>
          <a:p>
            <a:pPr eaLnBrk="1" hangingPunct="1"/>
            <a:r>
              <a:rPr lang="en-US" dirty="0"/>
              <a:t>AGENDA</a:t>
            </a:r>
            <a:br>
              <a:rPr lang="en-US" dirty="0"/>
            </a:br>
            <a:endParaRPr lang="en-US" dirty="0"/>
          </a:p>
        </p:txBody>
      </p:sp>
      <p:sp>
        <p:nvSpPr>
          <p:cNvPr id="133125" name="Rectangle 5"/>
          <p:cNvSpPr>
            <a:spLocks noGrp="1" noChangeArrowheads="1"/>
          </p:cNvSpPr>
          <p:nvPr>
            <p:ph type="body" idx="1"/>
          </p:nvPr>
        </p:nvSpPr>
        <p:spPr/>
        <p:txBody>
          <a:bodyPr/>
          <a:lstStyle/>
          <a:p>
            <a:pPr eaLnBrk="1" hangingPunct="1"/>
            <a:r>
              <a:rPr lang="en-US" dirty="0"/>
              <a:t>Giraffe’s Can’t Dance Summary and Key Points</a:t>
            </a:r>
          </a:p>
          <a:p>
            <a:pPr eaLnBrk="1" hangingPunct="1"/>
            <a:endParaRPr lang="en-US" dirty="0"/>
          </a:p>
          <a:p>
            <a:pPr eaLnBrk="1" hangingPunct="1"/>
            <a:r>
              <a:rPr lang="en-US" dirty="0"/>
              <a:t>Conversation Starter</a:t>
            </a:r>
          </a:p>
          <a:p>
            <a:pPr eaLnBrk="1" hangingPunct="1"/>
            <a:endParaRPr lang="en-US" dirty="0"/>
          </a:p>
          <a:p>
            <a:pPr eaLnBrk="1" hangingPunct="1"/>
            <a:r>
              <a:rPr lang="en-US" dirty="0"/>
              <a:t>Reading the book and Discussion</a:t>
            </a:r>
          </a:p>
          <a:p>
            <a:pPr eaLnBrk="1" hangingPunct="1"/>
            <a:endParaRPr lang="en-US" dirty="0"/>
          </a:p>
          <a:p>
            <a:pPr eaLnBrk="1" hangingPunct="1"/>
            <a:r>
              <a:rPr lang="en-US" dirty="0"/>
              <a:t>Activity Options</a:t>
            </a:r>
          </a:p>
          <a:p>
            <a:pPr eaLnBrk="1" hangingPunct="1"/>
            <a:endParaRPr lang="en-US" dirty="0"/>
          </a:p>
          <a:p>
            <a:pPr eaLnBrk="1" hangingPunct="1"/>
            <a:r>
              <a:rPr lang="en-US" dirty="0"/>
              <a:t>Closing</a:t>
            </a:r>
          </a:p>
          <a:p>
            <a:pPr eaLnBrk="1" hangingPunct="1"/>
            <a:endParaRPr lang="en-US" dirty="0"/>
          </a:p>
          <a:p>
            <a:pPr eaLnBrk="1" hangingPunct="1"/>
            <a:endParaRPr lang="en-US" dirty="0"/>
          </a:p>
          <a:p>
            <a:pPr eaLnBrk="1" hangingPunct="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3</a:t>
            </a:fld>
            <a:endParaRPr lang="en-US">
              <a:latin typeface="Verdana" pitchFamily="80" charset="0"/>
              <a:ea typeface="ＭＳ Ｐゴシック" pitchFamily="80" charset="-128"/>
              <a:cs typeface="ＭＳ Ｐゴシック" pitchFamily="80" charset="-128"/>
            </a:endParaRPr>
          </a:p>
        </p:txBody>
      </p:sp>
      <p:sp>
        <p:nvSpPr>
          <p:cNvPr id="138243"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p:cNvSpPr>
            <a:spLocks noGrp="1" noChangeArrowheads="1"/>
          </p:cNvSpPr>
          <p:nvPr>
            <p:ph type="title"/>
          </p:nvPr>
        </p:nvSpPr>
        <p:spPr/>
        <p:txBody>
          <a:bodyPr/>
          <a:lstStyle/>
          <a:p>
            <a:pPr eaLnBrk="1" hangingPunct="1"/>
            <a:r>
              <a:rPr lang="en-US" dirty="0"/>
              <a:t>BOOK SUMMARY AND KEY POINTS</a:t>
            </a:r>
          </a:p>
        </p:txBody>
      </p:sp>
      <p:pic>
        <p:nvPicPr>
          <p:cNvPr id="3" name="Picture 2" descr="A book cover of a giraffe&#10;&#10;Description automatically generated">
            <a:extLst>
              <a:ext uri="{FF2B5EF4-FFF2-40B4-BE49-F238E27FC236}">
                <a16:creationId xmlns:a16="http://schemas.microsoft.com/office/drawing/2014/main" id="{45A67A1C-16DB-EC12-D340-14B192484DBC}"/>
              </a:ext>
            </a:extLst>
          </p:cNvPr>
          <p:cNvPicPr>
            <a:picLocks noChangeAspect="1"/>
          </p:cNvPicPr>
          <p:nvPr/>
        </p:nvPicPr>
        <p:blipFill>
          <a:blip r:embed="rId2"/>
          <a:stretch>
            <a:fillRect/>
          </a:stretch>
        </p:blipFill>
        <p:spPr>
          <a:xfrm>
            <a:off x="5007336" y="920114"/>
            <a:ext cx="3928846" cy="5017772"/>
          </a:xfrm>
          <a:prstGeom prst="rect">
            <a:avLst/>
          </a:prstGeom>
        </p:spPr>
      </p:pic>
      <p:sp>
        <p:nvSpPr>
          <p:cNvPr id="2" name="Text Placeholder 1">
            <a:extLst>
              <a:ext uri="{FF2B5EF4-FFF2-40B4-BE49-F238E27FC236}">
                <a16:creationId xmlns:a16="http://schemas.microsoft.com/office/drawing/2014/main" id="{AD3FAAB8-D1A6-62B1-275E-856929D52B2B}"/>
              </a:ext>
            </a:extLst>
          </p:cNvPr>
          <p:cNvSpPr>
            <a:spLocks noGrp="1" noChangeArrowheads="1"/>
          </p:cNvSpPr>
          <p:nvPr>
            <p:ph type="body" idx="1"/>
          </p:nvPr>
        </p:nvSpPr>
        <p:spPr bwMode="auto">
          <a:xfrm>
            <a:off x="354013" y="1519704"/>
            <a:ext cx="432466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Personal Power:</a:t>
            </a:r>
            <a:r>
              <a:rPr kumimoji="0" lang="en-US" altLang="en-US" sz="2000" b="0" i="0" u="none" strike="noStrike" cap="none" normalizeH="0" baseline="0" dirty="0">
                <a:ln>
                  <a:noFill/>
                </a:ln>
                <a:solidFill>
                  <a:schemeClr val="tx1"/>
                </a:solidFill>
                <a:effectLst/>
              </a:rPr>
              <a:t> Students have the ability to overcome challenges and live life to the fullest.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Self-Acceptance and Perseverance:</a:t>
            </a:r>
            <a:r>
              <a:rPr kumimoji="0" lang="en-US" altLang="en-US" sz="2000" b="0" i="0" u="none" strike="noStrike" cap="none" normalizeH="0" baseline="0" dirty="0">
                <a:ln>
                  <a:noFill/>
                </a:ln>
                <a:solidFill>
                  <a:schemeClr val="tx1"/>
                </a:solidFill>
                <a:effectLst/>
              </a:rPr>
              <a:t> Embracing oneself and persisting through difficulties.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The Power of Positive Self-Talk:</a:t>
            </a:r>
            <a:r>
              <a:rPr kumimoji="0" lang="en-US" altLang="en-US" sz="2000" b="0" i="0" u="none" strike="noStrike" cap="none" normalizeH="0" baseline="0" dirty="0">
                <a:ln>
                  <a:noFill/>
                </a:ln>
                <a:solidFill>
                  <a:schemeClr val="tx1"/>
                </a:solidFill>
                <a:effectLst/>
              </a:rPr>
              <a:t> Using empowering words and phrases to build confidence.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6230-4C62-0962-B2CA-938B3AE00804}"/>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F0C0781E-756B-225B-BD68-56AE7FE281E4}"/>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4</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A70EB71C-24B2-C830-9FC1-E963DB6918C9}"/>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2E4650A1-023A-8D6F-08E4-247855F72040}"/>
              </a:ext>
            </a:extLst>
          </p:cNvPr>
          <p:cNvSpPr>
            <a:spLocks noGrp="1" noChangeArrowheads="1"/>
          </p:cNvSpPr>
          <p:nvPr>
            <p:ph type="title"/>
          </p:nvPr>
        </p:nvSpPr>
        <p:spPr/>
        <p:txBody>
          <a:bodyPr/>
          <a:lstStyle/>
          <a:p>
            <a:pPr eaLnBrk="1" hangingPunct="1"/>
            <a:r>
              <a:rPr lang="en-US" dirty="0"/>
              <a:t>CONVERSATION STARTER </a:t>
            </a:r>
          </a:p>
        </p:txBody>
      </p:sp>
      <p:sp>
        <p:nvSpPr>
          <p:cNvPr id="138245" name="Rectangle 3">
            <a:extLst>
              <a:ext uri="{FF2B5EF4-FFF2-40B4-BE49-F238E27FC236}">
                <a16:creationId xmlns:a16="http://schemas.microsoft.com/office/drawing/2014/main" id="{B23F7F55-C218-148A-9110-29E65CEF2BFA}"/>
              </a:ext>
            </a:extLst>
          </p:cNvPr>
          <p:cNvSpPr>
            <a:spLocks noGrp="1" noChangeArrowheads="1"/>
          </p:cNvSpPr>
          <p:nvPr>
            <p:ph type="body" idx="1"/>
          </p:nvPr>
        </p:nvSpPr>
        <p:spPr/>
        <p:txBody>
          <a:bodyPr/>
          <a:lstStyle/>
          <a:p>
            <a:pPr marL="0" indent="0" eaLnBrk="1" hangingPunct="1"/>
            <a:r>
              <a:rPr lang="en-US" sz="2000" dirty="0"/>
              <a:t>You can (always) adjust the dialogue with your puppet</a:t>
            </a:r>
          </a:p>
          <a:p>
            <a:pPr marL="0" indent="0" eaLnBrk="1" hangingPunct="1"/>
            <a:endParaRPr lang="en-US" sz="2000" dirty="0"/>
          </a:p>
          <a:p>
            <a:pPr marL="0" indent="0" eaLnBrk="1" hangingPunct="1"/>
            <a:r>
              <a:rPr lang="en-US" sz="2000" dirty="0"/>
              <a:t>Main point is sharing trying something after not succeeding or improvement over time </a:t>
            </a:r>
          </a:p>
        </p:txBody>
      </p:sp>
      <p:sp>
        <p:nvSpPr>
          <p:cNvPr id="138246" name="AutoShape 4">
            <a:extLst>
              <a:ext uri="{FF2B5EF4-FFF2-40B4-BE49-F238E27FC236}">
                <a16:creationId xmlns:a16="http://schemas.microsoft.com/office/drawing/2014/main" id="{02CB519D-DADB-66C3-36F1-219239C74CCF}"/>
              </a:ext>
            </a:extLst>
          </p:cNvPr>
          <p:cNvSpPr>
            <a:spLocks noChangeArrowheads="1"/>
          </p:cNvSpPr>
          <p:nvPr/>
        </p:nvSpPr>
        <p:spPr bwMode="auto">
          <a:xfrm>
            <a:off x="4756785" y="4954111"/>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200" dirty="0">
                <a:solidFill>
                  <a:schemeClr val="bg1"/>
                </a:solidFill>
              </a:rPr>
              <a:t>https://www.youtube.com/watch?v=6dqGYPkJvkw</a:t>
            </a:r>
            <a:endParaRPr lang="en-US" dirty="0"/>
          </a:p>
        </p:txBody>
      </p:sp>
    </p:spTree>
    <p:extLst>
      <p:ext uri="{BB962C8B-B14F-4D97-AF65-F5344CB8AC3E}">
        <p14:creationId xmlns:p14="http://schemas.microsoft.com/office/powerpoint/2010/main" val="306968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834C-0B22-A3B9-1649-F27D38BC9998}"/>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216CF9C2-C572-E76C-DA2D-C98DE1EB49F5}"/>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5</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F46E02DF-FAC4-562C-BF42-992BAEE1847D}"/>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AE977BD7-8033-8CE3-AA7C-1E63AD9E13E9}"/>
              </a:ext>
            </a:extLst>
          </p:cNvPr>
          <p:cNvSpPr>
            <a:spLocks noGrp="1" noChangeArrowheads="1"/>
          </p:cNvSpPr>
          <p:nvPr>
            <p:ph type="title"/>
          </p:nvPr>
        </p:nvSpPr>
        <p:spPr/>
        <p:txBody>
          <a:bodyPr/>
          <a:lstStyle/>
          <a:p>
            <a:pPr eaLnBrk="1" hangingPunct="1"/>
            <a:r>
              <a:rPr lang="en-US" dirty="0"/>
              <a:t>READING &amp; DISCUSSING THE BOOK</a:t>
            </a:r>
          </a:p>
        </p:txBody>
      </p:sp>
      <p:sp>
        <p:nvSpPr>
          <p:cNvPr id="138245" name="Rectangle 3">
            <a:extLst>
              <a:ext uri="{FF2B5EF4-FFF2-40B4-BE49-F238E27FC236}">
                <a16:creationId xmlns:a16="http://schemas.microsoft.com/office/drawing/2014/main" id="{21FE3FA0-215C-CC95-1817-FE7FF76A41DF}"/>
              </a:ext>
            </a:extLst>
          </p:cNvPr>
          <p:cNvSpPr>
            <a:spLocks noGrp="1" noChangeArrowheads="1"/>
          </p:cNvSpPr>
          <p:nvPr>
            <p:ph type="body" idx="1"/>
          </p:nvPr>
        </p:nvSpPr>
        <p:spPr/>
        <p:txBody>
          <a:bodyPr/>
          <a:lstStyle/>
          <a:p>
            <a:pPr lvl="1" eaLnBrk="1" hangingPunct="1"/>
            <a:r>
              <a:rPr lang="en-US" sz="2400" dirty="0"/>
              <a:t>Use expressive voices</a:t>
            </a:r>
          </a:p>
          <a:p>
            <a:pPr lvl="1" eaLnBrk="1" hangingPunct="1"/>
            <a:r>
              <a:rPr lang="en-US" sz="2400" dirty="0"/>
              <a:t>Make sound effects or body movements to enhance the story </a:t>
            </a:r>
          </a:p>
          <a:p>
            <a:pPr lvl="1" eaLnBrk="1" hangingPunct="1"/>
            <a:r>
              <a:rPr lang="en-US" sz="2400" dirty="0"/>
              <a:t>Pause for predictions</a:t>
            </a:r>
          </a:p>
        </p:txBody>
      </p:sp>
      <p:sp>
        <p:nvSpPr>
          <p:cNvPr id="138246" name="AutoShape 4">
            <a:extLst>
              <a:ext uri="{FF2B5EF4-FFF2-40B4-BE49-F238E27FC236}">
                <a16:creationId xmlns:a16="http://schemas.microsoft.com/office/drawing/2014/main" id="{7D4B5273-524A-641D-C1B7-3186A338D232}"/>
              </a:ext>
            </a:extLst>
          </p:cNvPr>
          <p:cNvSpPr>
            <a:spLocks noChangeArrowheads="1"/>
          </p:cNvSpPr>
          <p:nvPr/>
        </p:nvSpPr>
        <p:spPr bwMode="auto">
          <a:xfrm>
            <a:off x="5000625" y="4945063"/>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200" dirty="0">
                <a:solidFill>
                  <a:schemeClr val="bg1"/>
                </a:solidFill>
              </a:rPr>
              <a:t> https://youtu.be/VYoO5n44niY</a:t>
            </a:r>
            <a:endParaRPr lang="en-US" dirty="0"/>
          </a:p>
        </p:txBody>
      </p:sp>
    </p:spTree>
    <p:extLst>
      <p:ext uri="{BB962C8B-B14F-4D97-AF65-F5344CB8AC3E}">
        <p14:creationId xmlns:p14="http://schemas.microsoft.com/office/powerpoint/2010/main" val="3290164681"/>
      </p:ext>
    </p:extLst>
  </p:cSld>
  <p:clrMapOvr>
    <a:masterClrMapping/>
  </p:clrMapOvr>
  <mc:AlternateContent xmlns:mc="http://schemas.openxmlformats.org/markup-compatibility/2006" xmlns:p14="http://schemas.microsoft.com/office/powerpoint/2010/main">
    <mc:Choice Requires="p14">
      <p:transition spd="slow" p14:dur="2000" advTm="285891"/>
    </mc:Choice>
    <mc:Fallback xmlns="">
      <p:transition spd="slow" advTm="2858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20E8-B372-8AD3-2940-372F786019F9}"/>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6969277A-AC30-893A-D33A-142A2EAFBAFC}"/>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6</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053D7AFD-45C6-8F78-85B5-97246F6AE13E}"/>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FD47AAD7-AD6E-92FE-200B-BBD93C7292A2}"/>
              </a:ext>
            </a:extLst>
          </p:cNvPr>
          <p:cNvSpPr>
            <a:spLocks noGrp="1" noChangeArrowheads="1"/>
          </p:cNvSpPr>
          <p:nvPr>
            <p:ph type="title"/>
          </p:nvPr>
        </p:nvSpPr>
        <p:spPr/>
        <p:txBody>
          <a:bodyPr/>
          <a:lstStyle/>
          <a:p>
            <a:pPr eaLnBrk="1" hangingPunct="1"/>
            <a:r>
              <a:rPr lang="en-US" dirty="0"/>
              <a:t>ACTIVITY OPTION: DANCE LIKE GERALD </a:t>
            </a:r>
          </a:p>
        </p:txBody>
      </p:sp>
      <p:sp>
        <p:nvSpPr>
          <p:cNvPr id="138245" name="Rectangle 3">
            <a:extLst>
              <a:ext uri="{FF2B5EF4-FFF2-40B4-BE49-F238E27FC236}">
                <a16:creationId xmlns:a16="http://schemas.microsoft.com/office/drawing/2014/main" id="{2CAFD75D-DF75-4D2A-D6E2-13AC755786A2}"/>
              </a:ext>
            </a:extLst>
          </p:cNvPr>
          <p:cNvSpPr>
            <a:spLocks noGrp="1" noChangeArrowheads="1"/>
          </p:cNvSpPr>
          <p:nvPr>
            <p:ph type="body" idx="1"/>
          </p:nvPr>
        </p:nvSpPr>
        <p:spPr>
          <a:xfrm>
            <a:off x="354013" y="1368425"/>
            <a:ext cx="8348662" cy="4714875"/>
          </a:xfrm>
        </p:spPr>
        <p:txBody>
          <a:bodyPr/>
          <a:lstStyle/>
          <a:p>
            <a:pPr marL="0" indent="0" eaLnBrk="1" hangingPunct="1"/>
            <a:r>
              <a:rPr lang="en-US" sz="2400" dirty="0"/>
              <a:t>Choice if they want everyone to copy them or not. Have them stand somewhere specific or do a move to show they are ready for the class to follow their dance moves.</a:t>
            </a:r>
          </a:p>
          <a:p>
            <a:pPr marL="0" indent="0" eaLnBrk="1" hangingPunct="1"/>
            <a:endParaRPr lang="en-US" sz="2400" dirty="0"/>
          </a:p>
          <a:p>
            <a:pPr marL="0" indent="0" eaLnBrk="1" hangingPunct="1"/>
            <a:r>
              <a:rPr lang="en-US" sz="2400" dirty="0"/>
              <a:t>Can also use your puppet as an example</a:t>
            </a:r>
          </a:p>
          <a:p>
            <a:pPr lvl="1" eaLnBrk="1" hangingPunct="1"/>
            <a:r>
              <a:rPr lang="en-US" sz="2400" dirty="0"/>
              <a:t>Celebrate Diversity: Discuss the importance of embracing individuality and celebrating differences.</a:t>
            </a:r>
          </a:p>
        </p:txBody>
      </p:sp>
      <p:sp>
        <p:nvSpPr>
          <p:cNvPr id="138246" name="AutoShape 4">
            <a:extLst>
              <a:ext uri="{FF2B5EF4-FFF2-40B4-BE49-F238E27FC236}">
                <a16:creationId xmlns:a16="http://schemas.microsoft.com/office/drawing/2014/main" id="{5BB9DBF4-A539-47C0-56C3-FAAC86FF0198}"/>
              </a:ext>
            </a:extLst>
          </p:cNvPr>
          <p:cNvSpPr>
            <a:spLocks noChangeArrowheads="1"/>
          </p:cNvSpPr>
          <p:nvPr/>
        </p:nvSpPr>
        <p:spPr bwMode="auto">
          <a:xfrm>
            <a:off x="4999037" y="5217319"/>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3"/>
                </a:solidFill>
                <a:effectLst/>
                <a:latin typeface="Roboto" panose="02000000000000000000" pitchFamily="2" charset="0"/>
              </a:rPr>
              <a:t>https://youtu.be/cyu6yz0MBRY</a:t>
            </a:r>
            <a:endParaRPr kumimoji="0" lang="en-US" altLang="en-US" sz="3200" b="0" i="0" u="none" strike="noStrike" cap="none" normalizeH="0" baseline="0" dirty="0">
              <a:ln>
                <a:noFill/>
              </a:ln>
              <a:solidFill>
                <a:schemeClr val="accent3"/>
              </a:solidFill>
              <a:effectLst/>
              <a:latin typeface="Arial" panose="020B0604020202020204" pitchFamily="34" charset="0"/>
            </a:endParaRPr>
          </a:p>
        </p:txBody>
      </p:sp>
    </p:spTree>
    <p:extLst>
      <p:ext uri="{BB962C8B-B14F-4D97-AF65-F5344CB8AC3E}">
        <p14:creationId xmlns:p14="http://schemas.microsoft.com/office/powerpoint/2010/main" val="989831642"/>
      </p:ext>
    </p:extLst>
  </p:cSld>
  <p:clrMapOvr>
    <a:masterClrMapping/>
  </p:clrMapOvr>
  <mc:AlternateContent xmlns:mc="http://schemas.openxmlformats.org/markup-compatibility/2006" xmlns:p14="http://schemas.microsoft.com/office/powerpoint/2010/main">
    <mc:Choice Requires="p14">
      <p:transition spd="slow" p14:dur="2000" advTm="133602"/>
    </mc:Choice>
    <mc:Fallback xmlns="">
      <p:transition spd="slow" advTm="1336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BCE44-CE11-A4D1-EAE1-49904788CC0B}"/>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D11C2D55-9A64-8376-9550-CFECD2BD7F44}"/>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7</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942FB63E-035A-4B68-8EC3-4859AB983B03}"/>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B12EEFA6-375B-BB87-8B47-121932A07CD7}"/>
              </a:ext>
            </a:extLst>
          </p:cNvPr>
          <p:cNvSpPr>
            <a:spLocks noGrp="1" noChangeArrowheads="1"/>
          </p:cNvSpPr>
          <p:nvPr>
            <p:ph type="title"/>
          </p:nvPr>
        </p:nvSpPr>
        <p:spPr/>
        <p:txBody>
          <a:bodyPr/>
          <a:lstStyle/>
          <a:p>
            <a:pPr eaLnBrk="1" hangingPunct="1"/>
            <a:r>
              <a:rPr lang="en-US" dirty="0"/>
              <a:t>ACTIVITY OPTION: I CAN DO IT DANCE</a:t>
            </a:r>
          </a:p>
        </p:txBody>
      </p:sp>
      <p:sp>
        <p:nvSpPr>
          <p:cNvPr id="138245" name="Rectangle 3">
            <a:extLst>
              <a:ext uri="{FF2B5EF4-FFF2-40B4-BE49-F238E27FC236}">
                <a16:creationId xmlns:a16="http://schemas.microsoft.com/office/drawing/2014/main" id="{10F71586-0ACD-1190-C058-C0F46AAB5A38}"/>
              </a:ext>
            </a:extLst>
          </p:cNvPr>
          <p:cNvSpPr>
            <a:spLocks noGrp="1" noChangeArrowheads="1"/>
          </p:cNvSpPr>
          <p:nvPr>
            <p:ph type="body" idx="1"/>
          </p:nvPr>
        </p:nvSpPr>
        <p:spPr>
          <a:xfrm>
            <a:off x="354013" y="1173163"/>
            <a:ext cx="8348662" cy="4910138"/>
          </a:xfrm>
        </p:spPr>
        <p:txBody>
          <a:bodyPr/>
          <a:lstStyle/>
          <a:p>
            <a:pPr marL="0" indent="0" eaLnBrk="1" hangingPunct="1"/>
            <a:r>
              <a:rPr lang="en-US" sz="2000" dirty="0"/>
              <a:t>Create a calm and focused atmosphere- this is less about movement and fun and more about their body awareness and mindfulness</a:t>
            </a:r>
          </a:p>
          <a:p>
            <a:pPr marL="0" indent="0" eaLnBrk="1" hangingPunct="1"/>
            <a:endParaRPr lang="en-US" sz="2000" dirty="0"/>
          </a:p>
          <a:p>
            <a:pPr marL="0" indent="0" eaLnBrk="1" hangingPunct="1"/>
            <a:r>
              <a:rPr lang="en-US" sz="2000" dirty="0"/>
              <a:t>Remind them there is no right or wrong way to dance or move- encourage creativity and individual expression</a:t>
            </a:r>
          </a:p>
          <a:p>
            <a:pPr marL="0" indent="0" eaLnBrk="1" hangingPunct="1"/>
            <a:endParaRPr lang="en-US" sz="2000" dirty="0"/>
          </a:p>
          <a:p>
            <a:pPr marL="0" indent="0" eaLnBrk="1" hangingPunct="1"/>
            <a:r>
              <a:rPr lang="en-US" sz="2000" dirty="0"/>
              <a:t>Add in scarves or other visuals to inspire movement</a:t>
            </a:r>
          </a:p>
          <a:p>
            <a:pPr marL="0" indent="0" eaLnBrk="1" hangingPunct="1"/>
            <a:endParaRPr lang="en-US" sz="2000" dirty="0"/>
          </a:p>
          <a:p>
            <a:pPr marL="0" indent="0" eaLnBrk="1" hangingPunct="1"/>
            <a:r>
              <a:rPr lang="en-US" sz="2000" dirty="0"/>
              <a:t>End with calmness and breathing as you began</a:t>
            </a:r>
          </a:p>
          <a:p>
            <a:pPr marL="0" indent="0" eaLnBrk="1" hangingPunct="1"/>
            <a:endParaRPr lang="en-US" sz="2000" dirty="0"/>
          </a:p>
          <a:p>
            <a:pPr marL="0" indent="0" eaLnBrk="1" hangingPunct="1"/>
            <a:r>
              <a:rPr lang="en-US" sz="2000" dirty="0"/>
              <a:t>Reflection after to talk about how it felt</a:t>
            </a:r>
          </a:p>
        </p:txBody>
      </p:sp>
    </p:spTree>
    <p:extLst>
      <p:ext uri="{BB962C8B-B14F-4D97-AF65-F5344CB8AC3E}">
        <p14:creationId xmlns:p14="http://schemas.microsoft.com/office/powerpoint/2010/main" val="401503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E80DF-DD48-A382-56B4-6F75EDDF7C0E}"/>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9FB57AD6-F33A-F3E7-2A9E-416A0C9A6BD0}"/>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8</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F4194473-3987-904F-63B6-9C9781A5F291}"/>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EFF0BEE0-C720-8CCE-DF23-CC16FD09DE89}"/>
              </a:ext>
            </a:extLst>
          </p:cNvPr>
          <p:cNvSpPr>
            <a:spLocks noGrp="1" noChangeArrowheads="1"/>
          </p:cNvSpPr>
          <p:nvPr>
            <p:ph type="title"/>
          </p:nvPr>
        </p:nvSpPr>
        <p:spPr/>
        <p:txBody>
          <a:bodyPr/>
          <a:lstStyle/>
          <a:p>
            <a:pPr eaLnBrk="1" hangingPunct="1"/>
            <a:r>
              <a:rPr lang="en-US" dirty="0"/>
              <a:t>ACTIVITY OPTION: I CAN HEADBAND</a:t>
            </a:r>
          </a:p>
        </p:txBody>
      </p:sp>
      <p:sp>
        <p:nvSpPr>
          <p:cNvPr id="138245" name="Rectangle 3">
            <a:extLst>
              <a:ext uri="{FF2B5EF4-FFF2-40B4-BE49-F238E27FC236}">
                <a16:creationId xmlns:a16="http://schemas.microsoft.com/office/drawing/2014/main" id="{2783490B-55B8-5814-68ED-09608F699DC5}"/>
              </a:ext>
            </a:extLst>
          </p:cNvPr>
          <p:cNvSpPr>
            <a:spLocks noGrp="1" noChangeArrowheads="1"/>
          </p:cNvSpPr>
          <p:nvPr>
            <p:ph type="body" idx="1"/>
          </p:nvPr>
        </p:nvSpPr>
        <p:spPr>
          <a:xfrm>
            <a:off x="354013" y="1079501"/>
            <a:ext cx="8348662" cy="5003800"/>
          </a:xfrm>
        </p:spPr>
        <p:txBody>
          <a:bodyPr/>
          <a:lstStyle/>
          <a:p>
            <a:pPr marL="0" indent="0" eaLnBrk="1" hangingPunct="1"/>
            <a:endParaRPr lang="en-US" sz="2000" dirty="0"/>
          </a:p>
          <a:p>
            <a:pPr marL="0" indent="0" eaLnBrk="1" hangingPunct="1"/>
            <a:r>
              <a:rPr lang="en-US" sz="2000" dirty="0"/>
              <a:t>Optional animal ears to add or give them time to color- all imagination and creativity is welcome </a:t>
            </a:r>
          </a:p>
          <a:p>
            <a:pPr marL="0" indent="0" eaLnBrk="1" hangingPunct="1"/>
            <a:endParaRPr lang="en-US" sz="2000" dirty="0"/>
          </a:p>
          <a:p>
            <a:pPr marL="0" indent="0" eaLnBrk="1" hangingPunct="1"/>
            <a:r>
              <a:rPr lang="en-US" sz="2000" dirty="0"/>
              <a:t>Encourage them to think about their strengths and abilities- possible partner up and sharing a strength with a friend- give ideas and examples!</a:t>
            </a:r>
          </a:p>
          <a:p>
            <a:pPr marL="0" indent="0" eaLnBrk="1" hangingPunct="1"/>
            <a:endParaRPr lang="en-US" sz="2000" dirty="0"/>
          </a:p>
          <a:p>
            <a:pPr marL="0" indent="0" eaLnBrk="1" hangingPunct="1"/>
            <a:r>
              <a:rPr lang="en-US" sz="2000" dirty="0"/>
              <a:t>Sticky notes for writing words for students as needed, or write on board for students to copy, give examples of drawings they can add</a:t>
            </a:r>
          </a:p>
        </p:txBody>
      </p:sp>
      <p:sp>
        <p:nvSpPr>
          <p:cNvPr id="138246" name="AutoShape 4">
            <a:extLst>
              <a:ext uri="{FF2B5EF4-FFF2-40B4-BE49-F238E27FC236}">
                <a16:creationId xmlns:a16="http://schemas.microsoft.com/office/drawing/2014/main" id="{3AD6D71B-54BF-1CF0-7AE6-20C354001E35}"/>
              </a:ext>
            </a:extLst>
          </p:cNvPr>
          <p:cNvSpPr>
            <a:spLocks noChangeArrowheads="1"/>
          </p:cNvSpPr>
          <p:nvPr/>
        </p:nvSpPr>
        <p:spPr bwMode="auto">
          <a:xfrm>
            <a:off x="5000625" y="5823903"/>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400" dirty="0">
                <a:solidFill>
                  <a:schemeClr val="bg1"/>
                </a:solidFill>
              </a:rPr>
              <a:t> https://youtu.be/ODn7bRtmKM4</a:t>
            </a:r>
            <a:endParaRPr lang="en-US" sz="1400" dirty="0"/>
          </a:p>
        </p:txBody>
      </p:sp>
    </p:spTree>
    <p:extLst>
      <p:ext uri="{BB962C8B-B14F-4D97-AF65-F5344CB8AC3E}">
        <p14:creationId xmlns:p14="http://schemas.microsoft.com/office/powerpoint/2010/main" val="3526631493"/>
      </p:ext>
    </p:extLst>
  </p:cSld>
  <p:clrMapOvr>
    <a:masterClrMapping/>
  </p:clrMapOvr>
  <mc:AlternateContent xmlns:mc="http://schemas.openxmlformats.org/markup-compatibility/2006" xmlns:p14="http://schemas.microsoft.com/office/powerpoint/2010/main">
    <mc:Choice Requires="p14">
      <p:transition spd="slow" p14:dur="2000" advTm="232283"/>
    </mc:Choice>
    <mc:Fallback xmlns="">
      <p:transition spd="slow" advTm="23228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6E57-2026-5008-9234-D0A738DB04C5}"/>
            </a:ext>
          </a:extLst>
        </p:cNvPr>
        <p:cNvGrpSpPr/>
        <p:nvPr/>
      </p:nvGrpSpPr>
      <p:grpSpPr>
        <a:xfrm>
          <a:off x="0" y="0"/>
          <a:ext cx="0" cy="0"/>
          <a:chOff x="0" y="0"/>
          <a:chExt cx="0" cy="0"/>
        </a:xfrm>
      </p:grpSpPr>
      <p:sp>
        <p:nvSpPr>
          <p:cNvPr id="138242" name="Slide Number Placeholder 3">
            <a:extLst>
              <a:ext uri="{FF2B5EF4-FFF2-40B4-BE49-F238E27FC236}">
                <a16:creationId xmlns:a16="http://schemas.microsoft.com/office/drawing/2014/main" id="{9F3B80A0-CE0E-642C-8B6A-DDA527DDB389}"/>
              </a:ext>
            </a:extLst>
          </p:cNvPr>
          <p:cNvSpPr>
            <a:spLocks noGrp="1"/>
          </p:cNvSpPr>
          <p:nvPr>
            <p:ph type="sldNum" sz="quarter" idx="10"/>
          </p:nvPr>
        </p:nvSpPr>
        <p:spPr>
          <a:noFill/>
        </p:spPr>
        <p:txBody>
          <a:bodyPr/>
          <a:lstStyle/>
          <a:p>
            <a:fld id="{98D35AC8-DD77-4B34-8BF2-7FD163108580}" type="slidenum">
              <a:rPr lang="en-US">
                <a:latin typeface="Verdana" pitchFamily="80" charset="0"/>
                <a:ea typeface="ＭＳ Ｐゴシック" pitchFamily="80" charset="-128"/>
                <a:cs typeface="ＭＳ Ｐゴシック" pitchFamily="80" charset="-128"/>
              </a:rPr>
              <a:pPr/>
              <a:t>9</a:t>
            </a:fld>
            <a:endParaRPr lang="en-US">
              <a:latin typeface="Verdana" pitchFamily="80" charset="0"/>
              <a:ea typeface="ＭＳ Ｐゴシック" pitchFamily="80" charset="-128"/>
              <a:cs typeface="ＭＳ Ｐゴシック" pitchFamily="80" charset="-128"/>
            </a:endParaRPr>
          </a:p>
        </p:txBody>
      </p:sp>
      <p:sp>
        <p:nvSpPr>
          <p:cNvPr id="138243" name="Footer Placeholder 4">
            <a:extLst>
              <a:ext uri="{FF2B5EF4-FFF2-40B4-BE49-F238E27FC236}">
                <a16:creationId xmlns:a16="http://schemas.microsoft.com/office/drawing/2014/main" id="{DB795C47-CEBB-29BC-B0C7-8CD9D9A1AD30}"/>
              </a:ext>
            </a:extLst>
          </p:cNvPr>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GIRAFFES CAN’T DANCE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8244" name="Rectangle 2">
            <a:extLst>
              <a:ext uri="{FF2B5EF4-FFF2-40B4-BE49-F238E27FC236}">
                <a16:creationId xmlns:a16="http://schemas.microsoft.com/office/drawing/2014/main" id="{B6E00E7D-42AD-43CB-A9E3-3E235D3CE124}"/>
              </a:ext>
            </a:extLst>
          </p:cNvPr>
          <p:cNvSpPr>
            <a:spLocks noGrp="1" noChangeArrowheads="1"/>
          </p:cNvSpPr>
          <p:nvPr>
            <p:ph type="title"/>
          </p:nvPr>
        </p:nvSpPr>
        <p:spPr/>
        <p:txBody>
          <a:bodyPr/>
          <a:lstStyle/>
          <a:p>
            <a:pPr eaLnBrk="1" hangingPunct="1"/>
            <a:r>
              <a:rPr lang="en-US" dirty="0"/>
              <a:t>CLOSING</a:t>
            </a:r>
          </a:p>
        </p:txBody>
      </p:sp>
      <p:sp>
        <p:nvSpPr>
          <p:cNvPr id="138245" name="Rectangle 3">
            <a:extLst>
              <a:ext uri="{FF2B5EF4-FFF2-40B4-BE49-F238E27FC236}">
                <a16:creationId xmlns:a16="http://schemas.microsoft.com/office/drawing/2014/main" id="{D6947858-DD56-78E6-7A85-24307717D058}"/>
              </a:ext>
            </a:extLst>
          </p:cNvPr>
          <p:cNvSpPr>
            <a:spLocks noGrp="1" noChangeArrowheads="1"/>
          </p:cNvSpPr>
          <p:nvPr>
            <p:ph type="body" idx="1"/>
          </p:nvPr>
        </p:nvSpPr>
        <p:spPr/>
        <p:txBody>
          <a:bodyPr/>
          <a:lstStyle/>
          <a:p>
            <a:pPr marL="0" indent="0" eaLnBrk="1" hangingPunct="1"/>
            <a:r>
              <a:rPr lang="en-US" sz="2400" dirty="0"/>
              <a:t>Remind them of their “I can” power and beautiful diversity in strengths!</a:t>
            </a:r>
          </a:p>
          <a:p>
            <a:pPr marL="0" indent="0" eaLnBrk="1" hangingPunct="1"/>
            <a:endParaRPr lang="en-US" sz="2400" dirty="0"/>
          </a:p>
          <a:p>
            <a:pPr marL="0" indent="0" eaLnBrk="1" hangingPunct="1"/>
            <a:r>
              <a:rPr lang="en-US" sz="2400" dirty="0"/>
              <a:t>Focus on something you learned or something they can work on this week </a:t>
            </a:r>
          </a:p>
        </p:txBody>
      </p:sp>
    </p:spTree>
    <p:extLst>
      <p:ext uri="{BB962C8B-B14F-4D97-AF65-F5344CB8AC3E}">
        <p14:creationId xmlns:p14="http://schemas.microsoft.com/office/powerpoint/2010/main" val="1585137879"/>
      </p:ext>
    </p:extLst>
  </p:cSld>
  <p:clrMapOvr>
    <a:masterClrMapping/>
  </p:clrMapOvr>
</p:sld>
</file>

<file path=ppt/theme/theme1.xml><?xml version="1.0" encoding="utf-8"?>
<a:theme xmlns:a="http://schemas.openxmlformats.org/drawingml/2006/main" name="2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a57fa4-c662-4c21-ac6a-d9b9cbcda439">
      <Terms xmlns="http://schemas.microsoft.com/office/infopath/2007/PartnerControls"/>
    </lcf76f155ced4ddcb4097134ff3c332f>
    <TaxCatchAll xmlns="9ebef5b9-c5d5-4c25-a9fe-bec868ad46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4A240A4369BD4B8E62ADC970CDAB73" ma:contentTypeVersion="18" ma:contentTypeDescription="Create a new document." ma:contentTypeScope="" ma:versionID="33319b834d5bf5a02debe6571d3e4c94">
  <xsd:schema xmlns:xsd="http://www.w3.org/2001/XMLSchema" xmlns:xs="http://www.w3.org/2001/XMLSchema" xmlns:p="http://schemas.microsoft.com/office/2006/metadata/properties" xmlns:ns2="b2a57fa4-c662-4c21-ac6a-d9b9cbcda439" xmlns:ns3="9ebef5b9-c5d5-4c25-a9fe-bec868ad469b" targetNamespace="http://schemas.microsoft.com/office/2006/metadata/properties" ma:root="true" ma:fieldsID="50399b9cb4d2d0198b6e5867059290d8" ns2:_="" ns3:_="">
    <xsd:import namespace="b2a57fa4-c662-4c21-ac6a-d9b9cbcda439"/>
    <xsd:import namespace="9ebef5b9-c5d5-4c25-a9fe-bec868ad4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57fa4-c662-4c21-ac6a-d9b9cbcda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938087-ec50-45ed-980d-13c342d101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bef5b9-c5d5-4c25-a9fe-bec868ad46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2b53e-a439-4259-aabb-ef34b2061265}" ma:internalName="TaxCatchAll" ma:showField="CatchAllData" ma:web="9ebef5b9-c5d5-4c25-a9fe-bec868ad4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72FF3-51CB-4543-A165-6D2476DA6D41}">
  <ds:schemaRefs>
    <ds:schemaRef ds:uri="http://schemas.microsoft.com/sharepoint/v3/contenttype/forms"/>
  </ds:schemaRefs>
</ds:datastoreItem>
</file>

<file path=customXml/itemProps2.xml><?xml version="1.0" encoding="utf-8"?>
<ds:datastoreItem xmlns:ds="http://schemas.openxmlformats.org/officeDocument/2006/customXml" ds:itemID="{1A1F9CB2-11B6-4E91-9812-12CE8527554A}">
  <ds:schemaRefs>
    <ds:schemaRef ds:uri="http://schemas.microsoft.com/office/2006/metadata/properties"/>
    <ds:schemaRef ds:uri="http://schemas.microsoft.com/office/infopath/2007/PartnerControls"/>
    <ds:schemaRef ds:uri="b2a57fa4-c662-4c21-ac6a-d9b9cbcda439"/>
    <ds:schemaRef ds:uri="9ebef5b9-c5d5-4c25-a9fe-bec868ad469b"/>
  </ds:schemaRefs>
</ds:datastoreItem>
</file>

<file path=customXml/itemProps3.xml><?xml version="1.0" encoding="utf-8"?>
<ds:datastoreItem xmlns:ds="http://schemas.openxmlformats.org/officeDocument/2006/customXml" ds:itemID="{A419F7E6-CADC-468C-8177-5E4047CC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57fa4-c662-4c21-ac6a-d9b9cbcda439"/>
    <ds:schemaRef ds:uri="9ebef5b9-c5d5-4c25-a9fe-bec868ad4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CS_PPT_template_REV</Template>
  <TotalTime>6049</TotalTime>
  <Words>1432</Words>
  <Application>Microsoft Office PowerPoint</Application>
  <PresentationFormat>On-screen Show (4:3)</PresentationFormat>
  <Paragraphs>135</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2_Office Theme</vt:lpstr>
      <vt:lpstr>6_Office Theme</vt:lpstr>
      <vt:lpstr>GIRAFFES CAN’T DANCE</vt:lpstr>
      <vt:lpstr>AGENDA </vt:lpstr>
      <vt:lpstr>BOOK SUMMARY AND KEY POINTS</vt:lpstr>
      <vt:lpstr>CONVERSATION STARTER </vt:lpstr>
      <vt:lpstr>READING &amp; DISCUSSING THE BOOK</vt:lpstr>
      <vt:lpstr>ACTIVITY OPTION: DANCE LIKE GERALD </vt:lpstr>
      <vt:lpstr>ACTIVITY OPTION: I CAN DO IT DANCE</vt:lpstr>
      <vt:lpstr>ACTIVITY OPTION: I CAN HEADBAND</vt:lpstr>
      <vt:lpstr>CLOSING</vt:lpstr>
      <vt:lpstr>SCHOOLWIDE EXTENSION: SCHOOL DANCE</vt:lpstr>
      <vt:lpstr>SCHOOLWIDE EXTENSION: I CAN DO IT WEEK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IN  ALL CAPS</dc:title>
  <dc:creator>Sophia Angeles (Project Cornerstone)</dc:creator>
  <cp:lastModifiedBy>Stephanie Bjornn (Outreach Service)</cp:lastModifiedBy>
  <cp:revision>17</cp:revision>
  <dcterms:created xsi:type="dcterms:W3CDTF">2011-08-04T21:39:46Z</dcterms:created>
  <dcterms:modified xsi:type="dcterms:W3CDTF">2024-11-18T18:47:30Z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0x010100724A240A4369BD4B8E62ADC970CDAB73</vt:lpwstr>
  </property>
  <property fmtid="{D5CDD505-2E9C-101B-9397-08002B2CF9AE}" pid="3" name="MediaServiceImageTags">
    <vt:lpwstr/>
  </property>
</Properties>
</file>