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4"/>
    <p:sldMasterId id="2147483720" r:id="rId5"/>
  </p:sldMasterIdLst>
  <p:notesMasterIdLst>
    <p:notesMasterId r:id="rId18"/>
  </p:notesMasterIdLst>
  <p:sldIdLst>
    <p:sldId id="260" r:id="rId6"/>
    <p:sldId id="272" r:id="rId7"/>
    <p:sldId id="279" r:id="rId8"/>
    <p:sldId id="261" r:id="rId9"/>
    <p:sldId id="273" r:id="rId10"/>
    <p:sldId id="274" r:id="rId11"/>
    <p:sldId id="275" r:id="rId12"/>
    <p:sldId id="276" r:id="rId13"/>
    <p:sldId id="277" r:id="rId14"/>
    <p:sldId id="278" r:id="rId15"/>
    <p:sldId id="280" r:id="rId16"/>
    <p:sldId id="267"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3888">
          <p15:clr>
            <a:srgbClr val="A4A3A4"/>
          </p15:clr>
        </p15:guide>
        <p15:guide id="2"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2B31"/>
    <a:srgbClr val="F15922"/>
    <a:srgbClr val="5C2E91"/>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A0F85-FF3F-43F9-950D-13E8CC65F643}" v="1" dt="2024-10-28T16:46:18.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17" autoAdjust="0"/>
  </p:normalViewPr>
  <p:slideViewPr>
    <p:cSldViewPr snapToGrid="0">
      <p:cViewPr varScale="1">
        <p:scale>
          <a:sx n="46" d="100"/>
          <a:sy n="46" d="100"/>
        </p:scale>
        <p:origin x="828" y="42"/>
      </p:cViewPr>
      <p:guideLst>
        <p:guide orient="horz" pos="3888"/>
        <p:guide pos="547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a:p>
        </p:txBody>
      </p:sp>
    </p:spTree>
    <p:extLst>
      <p:ext uri="{BB962C8B-B14F-4D97-AF65-F5344CB8AC3E}">
        <p14:creationId xmlns:p14="http://schemas.microsoft.com/office/powerpoint/2010/main" val="2164919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may love the whole book and sit there through it all, but be prepared to adjust if they get fidgety or </a:t>
            </a:r>
            <a:r>
              <a:rPr lang="en-US" dirty="0" err="1"/>
              <a:t>theie</a:t>
            </a:r>
            <a:r>
              <a:rPr lang="en-US" dirty="0"/>
              <a:t> eyes start glazing over. </a:t>
            </a:r>
          </a:p>
          <a:p>
            <a:r>
              <a:rPr lang="en-US" dirty="0"/>
              <a:t>Practice the methods of calming down together in the middle of the book. </a:t>
            </a:r>
          </a:p>
          <a:p>
            <a:r>
              <a:rPr lang="en-US" dirty="0"/>
              <a:t>Count to 10. Breath in deeply.</a:t>
            </a:r>
          </a:p>
          <a:p>
            <a:r>
              <a:rPr lang="en-US" dirty="0"/>
              <a:t> Name the people you like to spend time doing or something you always feel happy doing. </a:t>
            </a:r>
          </a:p>
          <a:p>
            <a:r>
              <a:rPr lang="en-US" dirty="0"/>
              <a:t>Just like if you were to do your whole discussion after the book, vary responses and give students opportunities to think and reflect.</a:t>
            </a: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5</a:t>
            </a:fld>
            <a:endParaRPr lang="en-US"/>
          </a:p>
        </p:txBody>
      </p:sp>
    </p:spTree>
    <p:extLst>
      <p:ext uri="{BB962C8B-B14F-4D97-AF65-F5344CB8AC3E}">
        <p14:creationId xmlns:p14="http://schemas.microsoft.com/office/powerpoint/2010/main" val="215703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Arial" panose="020B0604020202020204" pitchFamily="34" charset="0"/>
              </a:rPr>
              <a:t>How can you work through your anger?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Arial" panose="020B0604020202020204" pitchFamily="34" charset="0"/>
              </a:rPr>
              <a:t>What do you like to do to calm down?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Arial" panose="020B0604020202020204" pitchFamily="34" charset="0"/>
              </a:rPr>
              <a:t>Why is it important to say, “I’m sorry”?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Arial" panose="020B0604020202020204" pitchFamily="34" charset="0"/>
              </a:rPr>
              <a:t>What does it mean to forgive someone?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Arial" panose="020B0604020202020204" pitchFamily="34" charset="0"/>
              </a:rPr>
              <a:t>How does saying “I’m sorry” or forgiving someone help you get along with other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6</a:t>
            </a:fld>
            <a:endParaRPr lang="en-US"/>
          </a:p>
        </p:txBody>
      </p:sp>
    </p:spTree>
    <p:extLst>
      <p:ext uri="{BB962C8B-B14F-4D97-AF65-F5344CB8AC3E}">
        <p14:creationId xmlns:p14="http://schemas.microsoft.com/office/powerpoint/2010/main" val="11196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Have the children hold one hand out in front of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Say, “In this hand you are holding a beautiful flower. Imagine what it looks like, its shape and color. Hold it up and show me your flower.”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Say, “Now hold out your other hand. Imagine that in this hand you are holding a candle. Be very careful.”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Say, “I want everyone to take a nice, deep breath and smell the flower. Now, blow out the candle. Try it again. Smell the flower, blow out the candle.”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Remind them that when they are feeling angry, they can smell the flower and blow out the candle for some deep, calming breaths.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7</a:t>
            </a:fld>
            <a:endParaRPr lang="en-US"/>
          </a:p>
        </p:txBody>
      </p:sp>
    </p:spTree>
    <p:extLst>
      <p:ext uri="{BB962C8B-B14F-4D97-AF65-F5344CB8AC3E}">
        <p14:creationId xmlns:p14="http://schemas.microsoft.com/office/powerpoint/2010/main" val="85191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Arial" panose="020B0604020202020204" pitchFamily="34" charset="0"/>
              </a:rPr>
              <a:t>Stand in front of the class with a deflated balloon. Ask the students for examples of what makes them angry (remind them of the no name rule).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Arial" panose="020B0604020202020204" pitchFamily="34" charset="0"/>
              </a:rPr>
              <a:t>With each answer blow some air into the balloon. As the balloon gets larger students will begin to react.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Arial" panose="020B0604020202020204" pitchFamily="34" charset="0"/>
              </a:rPr>
              <a:t>Ask, “What will happen with all this anger?” (It will pop. Just like you might “pop” and blow your top.)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Arial" panose="020B0604020202020204" pitchFamily="34" charset="0"/>
              </a:rPr>
              <a:t>Ask, “What can we do to calm this anger?” As students make suggestions you can release air from the balloon slowly with each response or after all the suggestions, let the balloon go.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Arial" panose="020B0604020202020204" pitchFamily="34" charset="0"/>
              </a:rPr>
              <a:t>If there is time, choose one of the strategies from the handout to practice as a group.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Arial" panose="020B0604020202020204" pitchFamily="34" charset="0"/>
              </a:rPr>
              <a:t>Send home the parent letter with the </a:t>
            </a:r>
            <a:r>
              <a:rPr lang="en-US" sz="1800" i="1" dirty="0">
                <a:effectLst/>
                <a:latin typeface="Verdana" panose="020B0604030504040204" pitchFamily="34" charset="0"/>
                <a:ea typeface="Calibri" panose="020F0502020204030204" pitchFamily="34" charset="0"/>
                <a:cs typeface="Arial" panose="020B0604020202020204" pitchFamily="34" charset="0"/>
              </a:rPr>
              <a:t>Cool Down Strategies</a:t>
            </a:r>
            <a:r>
              <a:rPr lang="en-US" sz="1800" dirty="0">
                <a:effectLst/>
                <a:latin typeface="Verdana" panose="020B0604030504040204" pitchFamily="34" charset="0"/>
                <a:ea typeface="Calibri" panose="020F0502020204030204" pitchFamily="34" charset="0"/>
                <a:cs typeface="Arial" panose="020B0604020202020204" pitchFamily="34" charset="0"/>
              </a:rPr>
              <a:t> handout attached. Have each student select one of the strategies that they will practice at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8</a:t>
            </a:fld>
            <a:endParaRPr lang="en-US"/>
          </a:p>
        </p:txBody>
      </p:sp>
    </p:spTree>
    <p:extLst>
      <p:ext uri="{BB962C8B-B14F-4D97-AF65-F5344CB8AC3E}">
        <p14:creationId xmlns:p14="http://schemas.microsoft.com/office/powerpoint/2010/main" val="3922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Today we talked about feeling angry and what we can do to work through the anger.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Give me a thumbs up if you can think of one way to </a:t>
            </a:r>
            <a:r>
              <a:rPr lang="en-US" sz="1800" i="1" dirty="0">
                <a:effectLst/>
                <a:latin typeface="Verdana" panose="020B0604030504040204" pitchFamily="34" charset="0"/>
                <a:ea typeface="Calibri" panose="020F0502020204030204" pitchFamily="34" charset="0"/>
                <a:cs typeface="Times New Roman" panose="02020603050405020304" pitchFamily="18" charset="0"/>
              </a:rPr>
              <a:t>cool down</a:t>
            </a:r>
            <a:r>
              <a:rPr lang="en-US" sz="1800" dirty="0">
                <a:effectLst/>
                <a:latin typeface="Verdana" panose="020B0604030504040204" pitchFamily="34" charset="0"/>
                <a:ea typeface="Calibri" panose="020F0502020204030204" pitchFamily="34" charset="0"/>
                <a:cs typeface="Times New Roman" panose="02020603050405020304" pitchFamily="18" charset="0"/>
              </a:rPr>
              <a:t> your anger.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Excellent! Now we are going to count to 3 and say, “Keep your cool.”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Wave goodbye, friends.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10</a:t>
            </a:fld>
            <a:endParaRPr lang="en-US"/>
          </a:p>
        </p:txBody>
      </p:sp>
    </p:spTree>
    <p:extLst>
      <p:ext uri="{BB962C8B-B14F-4D97-AF65-F5344CB8AC3E}">
        <p14:creationId xmlns:p14="http://schemas.microsoft.com/office/powerpoint/2010/main" val="73739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Set up a designated area in the classroom where students can go to cool down when they are feeling angry. Make the space inviting with a special rug, pillows, or soft seating. If space is available, have balls to squeeze, drawing materials, headphones for music, or other soothing objects to use. The more inviting an environment, the more students will be able to regulate and calm down in this space.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11</a:t>
            </a:fld>
            <a:endParaRPr lang="en-US"/>
          </a:p>
        </p:txBody>
      </p:sp>
    </p:spTree>
    <p:extLst>
      <p:ext uri="{BB962C8B-B14F-4D97-AF65-F5344CB8AC3E}">
        <p14:creationId xmlns:p14="http://schemas.microsoft.com/office/powerpoint/2010/main" val="3923933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4899" name="Rectangle 3"/>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464900" name="Rectangle 4"/>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5" name="Rectangle 5"/>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2"/>
                </a:solidFill>
                <a:latin typeface="Verdana" pitchFamily="64" charset="0"/>
                <a:ea typeface="ＭＳ Ｐゴシック" pitchFamily="64" charset="-128"/>
                <a:cs typeface="ＭＳ Ｐゴシック" pitchFamily="64" charset="-128"/>
              </a:defRPr>
            </a:lvl1pPr>
          </a:lstStyle>
          <a:p>
            <a:pPr>
              <a:defRPr/>
            </a:pPr>
            <a:fld id="{38F2A0A4-18EE-4EA0-A0EE-1E8782AA57ED}" type="datetime1">
              <a:rPr lang="en-US"/>
              <a:pPr>
                <a:defRPr/>
              </a:pPr>
              <a:t>10/28/2024</a:t>
            </a:fld>
            <a:endParaRPr lang="en-US"/>
          </a:p>
        </p:txBody>
      </p:sp>
      <p:pic>
        <p:nvPicPr>
          <p:cNvPr id="2" name="Picture 1" descr="logo_green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5" y="462643"/>
            <a:ext cx="1371305" cy="1052286"/>
          </a:xfrm>
          <a:prstGeom prst="rect">
            <a:avLst/>
          </a:prstGeom>
        </p:spPr>
      </p:pic>
      <p:pic>
        <p:nvPicPr>
          <p:cNvPr id="3" name="Picture 2" descr="logo_areaoffocus_allboldgreen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5951" y="1061356"/>
            <a:ext cx="1673003" cy="45451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63B49533-B95C-40C3-BBE3-4CB7EE7B868D}"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3913" cy="5754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54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821DB43F-0152-406A-BF84-819FBD1D56C6}"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0498" name="Rectangle 2"/>
          <p:cNvSpPr>
            <a:spLocks noGrp="1" noChangeArrowheads="1"/>
          </p:cNvSpPr>
          <p:nvPr>
            <p:ph type="ctrTitle"/>
          </p:nvPr>
        </p:nvSpPr>
        <p:spPr>
          <a:xfrm>
            <a:off x="295275" y="369888"/>
            <a:ext cx="8408988" cy="1638300"/>
          </a:xfrm>
        </p:spPr>
        <p:txBody>
          <a:bodyPr/>
          <a:lstStyle>
            <a:lvl1pPr>
              <a:lnSpc>
                <a:spcPct val="80000"/>
              </a:lnSpc>
              <a:defRPr sz="6400"/>
            </a:lvl1pPr>
          </a:lstStyle>
          <a:p>
            <a:r>
              <a:rPr lang="en-US"/>
              <a:t>Click to edit Master title style</a:t>
            </a:r>
          </a:p>
        </p:txBody>
      </p:sp>
      <p:sp>
        <p:nvSpPr>
          <p:cNvPr id="490499" name="Rectangle 3"/>
          <p:cNvSpPr>
            <a:spLocks noGrp="1" noChangeArrowheads="1"/>
          </p:cNvSpPr>
          <p:nvPr>
            <p:ph type="subTitle" idx="1"/>
          </p:nvPr>
        </p:nvSpPr>
        <p:spPr>
          <a:xfrm>
            <a:off x="338138" y="6389688"/>
            <a:ext cx="4510087" cy="468312"/>
          </a:xfrm>
        </p:spPr>
        <p:txBody>
          <a:bodyPr/>
          <a:lstStyle>
            <a:lvl1pPr marL="0" indent="0">
              <a:defRPr sz="1000">
                <a:solidFill>
                  <a:schemeClr val="hlink"/>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1B719413-5BDD-4915-B358-545F084ABBD7}"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4FFCBA6F-443C-4141-B97F-7EF171E9D2B8}"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9250" y="1681163"/>
            <a:ext cx="4100513" cy="427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2163" y="1681163"/>
            <a:ext cx="4102100" cy="427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14990CF-2321-4A4A-9E86-E6886541296A}"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E691C2F6-4AE7-4B17-9FF3-23D821E51D31}"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CABDCAEF-2713-40AB-AB62-D830F0315B5F}"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1D44C732-82A3-4E9C-A5E3-EA09708417AA}"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5457B4E-2F72-4CC1-A643-135033C5363B}"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665AACC7-1921-4654-917D-1D9999542A7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C316D150-FE1A-4E35-BF27-4EAC437629B7}"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5EAFB1DC-7253-4516-BCF4-2F8739102C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3850"/>
            <a:ext cx="2093913" cy="5629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323850"/>
            <a:ext cx="6134100" cy="5629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2B372E00-1890-432B-BDE7-893266FEB0D7}"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D3533B0A-2DE6-4A00-805D-77B91EE794C2}"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8313"/>
            <a:ext cx="4097337" cy="4344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3750" y="1738313"/>
            <a:ext cx="4098925" cy="4344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1E96C5E1-BF0D-47B9-BB3C-0E82CFF1E801}"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6E80B5CA-CF19-4480-ABC3-9E79234D2BB9}"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62079D02-DFB5-4A9D-8458-C5ED7A15442E}"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77540BF8-9655-445E-8443-DAD3825EDD26}"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7D14A51-12A3-45B6-966D-4FEB0FC84F5F}"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7CA949F3-DB0C-4A5D-B4F0-B5254FCA08F2}"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black">
          <a:xfrm>
            <a:off x="354013" y="1738313"/>
            <a:ext cx="8348662" cy="4344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3876"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2"/>
                </a:solidFill>
                <a:latin typeface="Verdana" pitchFamily="64" charset="0"/>
                <a:ea typeface="ＭＳ Ｐゴシック" pitchFamily="64" charset="-128"/>
                <a:cs typeface="ＭＳ Ｐゴシック" pitchFamily="64" charset="-128"/>
              </a:defRPr>
            </a:lvl1pPr>
          </a:lstStyle>
          <a:p>
            <a:pPr>
              <a:defRPr/>
            </a:pPr>
            <a:fld id="{CDE61485-3E20-4BE5-A42D-DA66D613359F}" type="slidenum">
              <a:rPr lang="en-US"/>
              <a:pPr>
                <a:defRPr/>
              </a:pPr>
              <a:t>‹#›</a:t>
            </a:fld>
            <a:endParaRPr lang="en-US"/>
          </a:p>
        </p:txBody>
      </p:sp>
      <p:sp>
        <p:nvSpPr>
          <p:cNvPr id="463877"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r>
              <a:rPr lang="en-US"/>
              <a:t>| PRESENTATION TITLE HERE | </a:t>
            </a:r>
            <a:r>
              <a:rPr lang="en-US">
                <a:solidFill>
                  <a:schemeClr val="bg2"/>
                </a:solidFill>
              </a:rPr>
              <a:t>©2010 YMCA of the USA</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0" fontAlgn="base" hangingPunct="0">
        <a:spcBef>
          <a:spcPct val="0"/>
        </a:spcBef>
        <a:spcAft>
          <a:spcPct val="0"/>
        </a:spcAft>
        <a:defRPr sz="2600" b="1">
          <a:solidFill>
            <a:schemeClr val="hlink"/>
          </a:solidFill>
          <a:latin typeface="+mj-lt"/>
          <a:ea typeface="+mj-ea"/>
          <a:cs typeface="+mj-cs"/>
        </a:defRPr>
      </a:lvl1pPr>
      <a:lvl2pPr algn="l" rtl="0" eaLnBrk="0" fontAlgn="base" hangingPunct="0">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defRPr>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a:solidFill>
            <a:schemeClr val="bg2"/>
          </a:solidFill>
          <a:latin typeface="+mn-lt"/>
          <a:ea typeface="+mn-ea"/>
        </a:defRPr>
      </a:lvl2pPr>
      <a:lvl3pPr marL="693738" indent="-228600" algn="l" rtl="0" eaLnBrk="0" fontAlgn="base" hangingPunct="0">
        <a:spcBef>
          <a:spcPct val="25000"/>
        </a:spcBef>
        <a:spcAft>
          <a:spcPct val="0"/>
        </a:spcAft>
        <a:buChar char="–"/>
        <a:defRPr>
          <a:solidFill>
            <a:schemeClr val="bg2"/>
          </a:solidFill>
          <a:latin typeface="+mn-lt"/>
          <a:ea typeface="+mn-ea"/>
        </a:defRPr>
      </a:lvl3pPr>
      <a:lvl4pPr marL="1120775" indent="-228600" algn="l" rtl="0" eaLnBrk="0" fontAlgn="base" hangingPunct="0">
        <a:spcBef>
          <a:spcPct val="25000"/>
        </a:spcBef>
        <a:spcAft>
          <a:spcPct val="0"/>
        </a:spcAft>
        <a:buSzPct val="80000"/>
        <a:buChar char="•"/>
        <a:defRPr>
          <a:solidFill>
            <a:schemeClr val="bg2"/>
          </a:solidFill>
          <a:latin typeface="+mn-lt"/>
          <a:ea typeface="+mn-ea"/>
        </a:defRPr>
      </a:lvl4pPr>
      <a:lvl5pPr marL="1608138" indent="-228600" algn="l" rtl="0" eaLnBrk="0" fontAlgn="base" hangingPunct="0">
        <a:spcBef>
          <a:spcPct val="25000"/>
        </a:spcBef>
        <a:spcAft>
          <a:spcPct val="0"/>
        </a:spcAft>
        <a:buChar char="–"/>
        <a:defRPr>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black">
          <a:xfrm>
            <a:off x="323850" y="323850"/>
            <a:ext cx="8380413"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black">
          <a:xfrm>
            <a:off x="349250" y="1681163"/>
            <a:ext cx="8355013" cy="427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9476" name="Rectangle 4"/>
          <p:cNvSpPr>
            <a:spLocks noGrp="1" noChangeArrowheads="1"/>
          </p:cNvSpPr>
          <p:nvPr>
            <p:ph type="sldNum" sz="quarter" idx="4"/>
          </p:nvPr>
        </p:nvSpPr>
        <p:spPr bwMode="black">
          <a:xfrm>
            <a:off x="346075" y="6348413"/>
            <a:ext cx="409575" cy="38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1"/>
                </a:solidFill>
                <a:latin typeface="Verdana" pitchFamily="64" charset="0"/>
                <a:ea typeface="ＭＳ Ｐゴシック" pitchFamily="64" charset="-128"/>
                <a:cs typeface="ＭＳ Ｐゴシック" pitchFamily="64" charset="-128"/>
              </a:defRPr>
            </a:lvl1pPr>
          </a:lstStyle>
          <a:p>
            <a:pPr>
              <a:defRPr/>
            </a:pPr>
            <a:fld id="{354658B9-B71E-4E5F-BF98-87FF3E124238}" type="slidenum">
              <a:rPr lang="en-US"/>
              <a:pPr>
                <a:defRPr/>
              </a:pPr>
              <a:t>‹#›</a:t>
            </a:fld>
            <a:endParaRPr lang="en-US"/>
          </a:p>
        </p:txBody>
      </p:sp>
      <p:sp>
        <p:nvSpPr>
          <p:cNvPr id="489477" name="Rectangle 5"/>
          <p:cNvSpPr>
            <a:spLocks noGrp="1" noChangeArrowheads="1"/>
          </p:cNvSpPr>
          <p:nvPr>
            <p:ph type="ftr" sz="quarter" idx="3"/>
          </p:nvPr>
        </p:nvSpPr>
        <p:spPr bwMode="black">
          <a:xfrm>
            <a:off x="568325" y="6345238"/>
            <a:ext cx="4433888"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bg1"/>
                </a:solidFill>
              </a:defRPr>
            </a:lvl1pPr>
          </a:lstStyle>
          <a:p>
            <a:r>
              <a:rPr lang="en-US"/>
              <a:t>| PRESENTATION TITLE HERE | ©2010 YMCA of the USA</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20000"/>
        </a:spcBef>
        <a:spcAft>
          <a:spcPct val="0"/>
        </a:spcAft>
        <a:defRPr sz="2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200">
          <a:solidFill>
            <a:schemeClr val="bg1"/>
          </a:solidFill>
          <a:latin typeface="+mn-lt"/>
          <a:ea typeface="+mn-ea"/>
        </a:defRPr>
      </a:lvl2pPr>
      <a:lvl3pPr marL="1143000" indent="-228600" algn="l" rtl="0" eaLnBrk="0" fontAlgn="base" hangingPunct="0">
        <a:spcBef>
          <a:spcPct val="20000"/>
        </a:spcBef>
        <a:spcAft>
          <a:spcPct val="0"/>
        </a:spcAft>
        <a:buChar char="•"/>
        <a:defRPr sz="2200">
          <a:solidFill>
            <a:schemeClr val="bg1"/>
          </a:solidFill>
          <a:latin typeface="+mn-lt"/>
          <a:ea typeface="+mn-ea"/>
        </a:defRPr>
      </a:lvl3pPr>
      <a:lvl4pPr marL="1600200" indent="-228600" algn="l" rtl="0" eaLnBrk="0" fontAlgn="base" hangingPunct="0">
        <a:spcBef>
          <a:spcPct val="20000"/>
        </a:spcBef>
        <a:spcAft>
          <a:spcPct val="0"/>
        </a:spcAft>
        <a:buChar char="–"/>
        <a:defRPr sz="2200">
          <a:solidFill>
            <a:schemeClr val="bg1"/>
          </a:solidFill>
          <a:latin typeface="+mn-lt"/>
          <a:ea typeface="+mn-ea"/>
        </a:defRPr>
      </a:lvl4pPr>
      <a:lvl5pPr marL="2057400" indent="-228600" algn="l" rtl="0" eaLnBrk="0" fontAlgn="base" hangingPunct="0">
        <a:spcBef>
          <a:spcPct val="20000"/>
        </a:spcBef>
        <a:spcAft>
          <a:spcPct val="0"/>
        </a:spcAft>
        <a:buChar char="»"/>
        <a:defRPr sz="2200">
          <a:solidFill>
            <a:schemeClr val="bg1"/>
          </a:solidFill>
          <a:latin typeface="+mn-lt"/>
          <a:ea typeface="+mn-ea"/>
        </a:defRPr>
      </a:lvl5pPr>
      <a:lvl6pPr marL="2514600" indent="-228600" algn="l" rtl="0" fontAlgn="base">
        <a:spcBef>
          <a:spcPct val="20000"/>
        </a:spcBef>
        <a:spcAft>
          <a:spcPct val="0"/>
        </a:spcAft>
        <a:buChar char="»"/>
        <a:defRPr sz="2200">
          <a:solidFill>
            <a:schemeClr val="bg1"/>
          </a:solidFill>
          <a:latin typeface="+mn-lt"/>
          <a:ea typeface="+mn-ea"/>
        </a:defRPr>
      </a:lvl6pPr>
      <a:lvl7pPr marL="2971800" indent="-228600" algn="l" rtl="0" fontAlgn="base">
        <a:spcBef>
          <a:spcPct val="20000"/>
        </a:spcBef>
        <a:spcAft>
          <a:spcPct val="0"/>
        </a:spcAft>
        <a:buChar char="»"/>
        <a:defRPr sz="2200">
          <a:solidFill>
            <a:schemeClr val="bg1"/>
          </a:solidFill>
          <a:latin typeface="+mn-lt"/>
          <a:ea typeface="+mn-ea"/>
        </a:defRPr>
      </a:lvl7pPr>
      <a:lvl8pPr marL="3429000" indent="-228600" algn="l" rtl="0" fontAlgn="base">
        <a:spcBef>
          <a:spcPct val="20000"/>
        </a:spcBef>
        <a:spcAft>
          <a:spcPct val="0"/>
        </a:spcAft>
        <a:buChar char="»"/>
        <a:defRPr sz="2200">
          <a:solidFill>
            <a:schemeClr val="bg1"/>
          </a:solidFill>
          <a:latin typeface="+mn-lt"/>
          <a:ea typeface="+mn-ea"/>
        </a:defRPr>
      </a:lvl8pPr>
      <a:lvl9pPr marL="3886200" indent="-228600" algn="l" rtl="0" fontAlgn="base">
        <a:spcBef>
          <a:spcPct val="20000"/>
        </a:spcBef>
        <a:spcAft>
          <a:spcPct val="0"/>
        </a:spcAft>
        <a:buChar char="»"/>
        <a:defRPr sz="22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ChangeArrowheads="1"/>
          </p:cNvSpPr>
          <p:nvPr>
            <p:ph type="ctrTitle"/>
          </p:nvPr>
        </p:nvSpPr>
        <p:spPr>
          <a:xfrm>
            <a:off x="295275" y="1676400"/>
            <a:ext cx="8697913" cy="2214563"/>
          </a:xfrm>
        </p:spPr>
        <p:txBody>
          <a:bodyPr/>
          <a:lstStyle/>
          <a:p>
            <a:pPr eaLnBrk="1" hangingPunct="1"/>
            <a:r>
              <a:rPr lang="en-US" dirty="0"/>
              <a:t>COOL DOWN AND WORK THROUGH ANGER</a:t>
            </a:r>
          </a:p>
        </p:txBody>
      </p:sp>
      <p:sp>
        <p:nvSpPr>
          <p:cNvPr id="126981" name="Rectangle 3"/>
          <p:cNvSpPr>
            <a:spLocks noGrp="1" noChangeArrowheads="1"/>
          </p:cNvSpPr>
          <p:nvPr>
            <p:ph type="subTitle" idx="1"/>
          </p:nvPr>
        </p:nvSpPr>
        <p:spPr>
          <a:xfrm>
            <a:off x="338138" y="4761780"/>
            <a:ext cx="2984500" cy="1308100"/>
          </a:xfrm>
        </p:spPr>
        <p:txBody>
          <a:bodyPr/>
          <a:lstStyle/>
          <a:p>
            <a:pPr marL="0" indent="0" eaLnBrk="1" hangingPunct="1"/>
            <a:r>
              <a:rPr lang="en-US" dirty="0"/>
              <a:t>TRANSITIONAL KINDERGARTEN/ KINDERGARTEN </a:t>
            </a:r>
          </a:p>
          <a:p>
            <a:pPr marL="0" indent="0" eaLnBrk="1" hangingPunct="1"/>
            <a:r>
              <a:rPr lang="en-US" dirty="0"/>
              <a:t>PROJECT CORNERSTONE</a:t>
            </a:r>
          </a:p>
          <a:p>
            <a:pPr marL="0" indent="0" eaLnBrk="1" hangingPunct="1"/>
            <a:r>
              <a:rPr lang="en-US" dirty="0">
                <a:latin typeface="Verdana" pitchFamily="80" charset="0"/>
                <a:ea typeface="ＭＳ Ｐゴシック" pitchFamily="80" charset="-128"/>
                <a:cs typeface="ＭＳ Ｐゴシック" pitchFamily="80" charset="-128"/>
              </a:rPr>
              <a:t>OCTOBER 2024</a:t>
            </a:r>
            <a:endParaRPr lang="en-US" dirty="0"/>
          </a:p>
        </p:txBody>
      </p:sp>
      <p:pic>
        <p:nvPicPr>
          <p:cNvPr id="7" name="Picture 6" descr="cornerstone_green_gradient.ai"/>
          <p:cNvPicPr>
            <a:picLocks noChangeAspect="1"/>
          </p:cNvPicPr>
          <p:nvPr/>
        </p:nvPicPr>
        <p:blipFill>
          <a:blip r:embed="rId2"/>
          <a:stretch>
            <a:fillRect/>
          </a:stretch>
        </p:blipFill>
        <p:spPr>
          <a:xfrm>
            <a:off x="5727700" y="4864100"/>
            <a:ext cx="2959100" cy="1308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10</a:t>
            </a:fld>
            <a:endParaRPr lang="en-US">
              <a:latin typeface="Verdana" pitchFamily="80" charset="0"/>
              <a:ea typeface="ＭＳ Ｐゴシック" pitchFamily="80" charset="-128"/>
              <a:cs typeface="ＭＳ Ｐゴシック" pitchFamily="80" charset="-128"/>
            </a:endParaRPr>
          </a:p>
        </p:txBody>
      </p:sp>
      <p:sp>
        <p:nvSpPr>
          <p:cNvPr id="13824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COOL DOWN AND WORK THROUGH ANGER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p:cNvSpPr>
            <a:spLocks noGrp="1" noChangeArrowheads="1"/>
          </p:cNvSpPr>
          <p:nvPr>
            <p:ph type="title"/>
          </p:nvPr>
        </p:nvSpPr>
        <p:spPr/>
        <p:txBody>
          <a:bodyPr/>
          <a:lstStyle/>
          <a:p>
            <a:pPr eaLnBrk="1" hangingPunct="1"/>
            <a:r>
              <a:rPr lang="en-US" dirty="0"/>
              <a:t>CLOSING </a:t>
            </a:r>
          </a:p>
        </p:txBody>
      </p:sp>
      <p:sp>
        <p:nvSpPr>
          <p:cNvPr id="138245" name="Rectangle 3"/>
          <p:cNvSpPr>
            <a:spLocks noGrp="1" noChangeArrowheads="1"/>
          </p:cNvSpPr>
          <p:nvPr>
            <p:ph type="body" idx="1"/>
          </p:nvPr>
        </p:nvSpPr>
        <p:spPr/>
        <p:txBody>
          <a:bodyPr/>
          <a:lstStyle/>
          <a:p>
            <a:pPr eaLnBrk="1" hangingPunct="1">
              <a:buFontTx/>
              <a:buChar char="-"/>
            </a:pPr>
            <a:r>
              <a:rPr lang="en-US" sz="2400" dirty="0"/>
              <a:t>Finish with one reminder of ways to cool down and work through anger </a:t>
            </a:r>
          </a:p>
          <a:p>
            <a:pPr eaLnBrk="1" hangingPunct="1">
              <a:buFontTx/>
              <a:buChar char="-"/>
            </a:pPr>
            <a:r>
              <a:rPr lang="en-US" sz="2400" dirty="0"/>
              <a:t>Thank them for spending this time with you</a:t>
            </a:r>
          </a:p>
        </p:txBody>
      </p:sp>
    </p:spTree>
    <p:extLst>
      <p:ext uri="{BB962C8B-B14F-4D97-AF65-F5344CB8AC3E}">
        <p14:creationId xmlns:p14="http://schemas.microsoft.com/office/powerpoint/2010/main" val="359543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11</a:t>
            </a:fld>
            <a:endParaRPr lang="en-US">
              <a:latin typeface="Verdana" pitchFamily="80" charset="0"/>
              <a:ea typeface="ＭＳ Ｐゴシック" pitchFamily="80" charset="-128"/>
              <a:cs typeface="ＭＳ Ｐゴシック" pitchFamily="80" charset="-128"/>
            </a:endParaRPr>
          </a:p>
        </p:txBody>
      </p:sp>
      <p:sp>
        <p:nvSpPr>
          <p:cNvPr id="13824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COOL DOWN AND WORK THROUGH ANGER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p:cNvSpPr>
            <a:spLocks noGrp="1" noChangeArrowheads="1"/>
          </p:cNvSpPr>
          <p:nvPr>
            <p:ph type="title"/>
          </p:nvPr>
        </p:nvSpPr>
        <p:spPr/>
        <p:txBody>
          <a:bodyPr/>
          <a:lstStyle/>
          <a:p>
            <a:pPr eaLnBrk="1" hangingPunct="1"/>
            <a:r>
              <a:rPr lang="en-US" dirty="0"/>
              <a:t>SCHOOLWIDE EXTENSION  </a:t>
            </a:r>
          </a:p>
        </p:txBody>
      </p:sp>
      <p:sp>
        <p:nvSpPr>
          <p:cNvPr id="138245" name="Rectangle 3"/>
          <p:cNvSpPr>
            <a:spLocks noGrp="1" noChangeArrowheads="1"/>
          </p:cNvSpPr>
          <p:nvPr>
            <p:ph type="body" idx="1"/>
          </p:nvPr>
        </p:nvSpPr>
        <p:spPr/>
        <p:txBody>
          <a:bodyPr/>
          <a:lstStyle/>
          <a:p>
            <a:pPr marL="0" indent="0" eaLnBrk="1" hangingPunct="1"/>
            <a:r>
              <a:rPr lang="en-US" sz="2400" dirty="0"/>
              <a:t>Cool Down Spot</a:t>
            </a:r>
          </a:p>
          <a:p>
            <a:pPr marL="0" indent="0" eaLnBrk="1" hangingPunct="1"/>
            <a:r>
              <a:rPr lang="en-US" sz="2400" dirty="0"/>
              <a:t>	In your classroom, out at recess, or shared area for students to access </a:t>
            </a:r>
          </a:p>
        </p:txBody>
      </p:sp>
    </p:spTree>
    <p:extLst>
      <p:ext uri="{BB962C8B-B14F-4D97-AF65-F5344CB8AC3E}">
        <p14:creationId xmlns:p14="http://schemas.microsoft.com/office/powerpoint/2010/main" val="154022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45410" name="Rectangle 4"/>
          <p:cNvSpPr>
            <a:spLocks noGrp="1" noChangeArrowheads="1"/>
          </p:cNvSpPr>
          <p:nvPr>
            <p:ph type="ctrTitle"/>
          </p:nvPr>
        </p:nvSpPr>
        <p:spPr>
          <a:xfrm>
            <a:off x="295275" y="369888"/>
            <a:ext cx="8734425" cy="1638300"/>
          </a:xfrm>
        </p:spPr>
        <p:txBody>
          <a:bodyPr/>
          <a:lstStyle/>
          <a:p>
            <a:pPr eaLnBrk="1" hangingPunct="1"/>
            <a:br>
              <a:rPr lang="en-US" dirty="0"/>
            </a:br>
            <a:r>
              <a:rPr lang="en-US" dirty="0"/>
              <a:t>    THANK YOU</a:t>
            </a:r>
          </a:p>
        </p:txBody>
      </p:sp>
      <p:sp>
        <p:nvSpPr>
          <p:cNvPr id="145411" name="Rectangle 5"/>
          <p:cNvSpPr>
            <a:spLocks noGrp="1" noChangeArrowheads="1"/>
          </p:cNvSpPr>
          <p:nvPr>
            <p:ph type="subTitle" idx="1"/>
          </p:nvPr>
        </p:nvSpPr>
        <p:spPr/>
        <p:txBody>
          <a:bodyPr/>
          <a:lstStyle/>
          <a:p>
            <a:pPr eaLnBrk="1" hangingPunct="1"/>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33122" name="Slide Number Placeholder 3"/>
          <p:cNvSpPr>
            <a:spLocks noGrp="1"/>
          </p:cNvSpPr>
          <p:nvPr>
            <p:ph type="sldNum" sz="quarter" idx="10"/>
          </p:nvPr>
        </p:nvSpPr>
        <p:spPr>
          <a:noFill/>
        </p:spPr>
        <p:txBody>
          <a:bodyPr/>
          <a:lstStyle/>
          <a:p>
            <a:fld id="{8AD68AA3-94D6-4B05-BE5C-99538016064B}" type="slidenum">
              <a:rPr lang="en-US">
                <a:latin typeface="Verdana" pitchFamily="80" charset="0"/>
                <a:ea typeface="ＭＳ Ｐゴシック" pitchFamily="80" charset="-128"/>
                <a:cs typeface="ＭＳ Ｐゴシック" pitchFamily="80" charset="-128"/>
              </a:rPr>
              <a:pPr/>
              <a:t>2</a:t>
            </a:fld>
            <a:endParaRPr lang="en-US">
              <a:latin typeface="Verdana" pitchFamily="80" charset="0"/>
              <a:ea typeface="ＭＳ Ｐゴシック" pitchFamily="80" charset="-128"/>
              <a:cs typeface="ＭＳ Ｐゴシック" pitchFamily="80" charset="-128"/>
            </a:endParaRPr>
          </a:p>
        </p:txBody>
      </p:sp>
      <p:sp>
        <p:nvSpPr>
          <p:cNvPr id="13312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COOL DOWN AND WORK THROUGH ANGER | ©2024 PROJECT CORNERSTONE</a:t>
            </a:r>
          </a:p>
        </p:txBody>
      </p:sp>
      <p:sp>
        <p:nvSpPr>
          <p:cNvPr id="133124" name="Rectangle 4"/>
          <p:cNvSpPr>
            <a:spLocks noGrp="1" noChangeArrowheads="1"/>
          </p:cNvSpPr>
          <p:nvPr>
            <p:ph type="title"/>
          </p:nvPr>
        </p:nvSpPr>
        <p:spPr/>
        <p:txBody>
          <a:bodyPr/>
          <a:lstStyle/>
          <a:p>
            <a:pPr eaLnBrk="1" hangingPunct="1"/>
            <a:r>
              <a:rPr lang="en-US" dirty="0"/>
              <a:t>AGENDA SLIDE </a:t>
            </a:r>
            <a:br>
              <a:rPr lang="en-US" dirty="0"/>
            </a:br>
            <a:endParaRPr lang="en-US" dirty="0"/>
          </a:p>
        </p:txBody>
      </p:sp>
      <p:sp>
        <p:nvSpPr>
          <p:cNvPr id="133125" name="Rectangle 5"/>
          <p:cNvSpPr>
            <a:spLocks noGrp="1" noChangeArrowheads="1"/>
          </p:cNvSpPr>
          <p:nvPr>
            <p:ph type="body" idx="1"/>
          </p:nvPr>
        </p:nvSpPr>
        <p:spPr/>
        <p:txBody>
          <a:bodyPr/>
          <a:lstStyle/>
          <a:p>
            <a:pPr eaLnBrk="1" hangingPunct="1"/>
            <a:r>
              <a:rPr lang="en-US" dirty="0"/>
              <a:t>BOOK OVERVIEW/ LESSON GOALS</a:t>
            </a:r>
          </a:p>
          <a:p>
            <a:pPr eaLnBrk="1" hangingPunct="1"/>
            <a:endParaRPr lang="en-US" dirty="0"/>
          </a:p>
          <a:p>
            <a:pPr eaLnBrk="1" hangingPunct="1"/>
            <a:r>
              <a:rPr lang="en-US" dirty="0"/>
              <a:t>CONVERSATION STARTER</a:t>
            </a:r>
          </a:p>
          <a:p>
            <a:pPr eaLnBrk="1" hangingPunct="1"/>
            <a:endParaRPr lang="en-US" dirty="0"/>
          </a:p>
          <a:p>
            <a:pPr eaLnBrk="1" hangingPunct="1"/>
            <a:r>
              <a:rPr lang="en-US" dirty="0"/>
              <a:t>READING THE BOOK</a:t>
            </a:r>
          </a:p>
          <a:p>
            <a:pPr eaLnBrk="1" hangingPunct="1"/>
            <a:endParaRPr lang="en-US" dirty="0"/>
          </a:p>
          <a:p>
            <a:pPr eaLnBrk="1" hangingPunct="1"/>
            <a:r>
              <a:rPr lang="en-US" dirty="0"/>
              <a:t>DISCUSSION </a:t>
            </a:r>
          </a:p>
          <a:p>
            <a:pPr eaLnBrk="1" hangingPunct="1"/>
            <a:endParaRPr lang="en-US" dirty="0"/>
          </a:p>
          <a:p>
            <a:pPr eaLnBrk="1" hangingPunct="1"/>
            <a:r>
              <a:rPr lang="en-US" dirty="0"/>
              <a:t>ACTIVITY OPTIONS</a:t>
            </a:r>
          </a:p>
          <a:p>
            <a:pPr eaLnBrk="1" hangingPunct="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3</a:t>
            </a:fld>
            <a:endParaRPr lang="en-US">
              <a:latin typeface="Verdana" pitchFamily="80" charset="0"/>
              <a:ea typeface="ＭＳ Ｐゴシック" pitchFamily="80" charset="-128"/>
              <a:cs typeface="ＭＳ Ｐゴシック" pitchFamily="80" charset="-128"/>
            </a:endParaRPr>
          </a:p>
        </p:txBody>
      </p:sp>
      <p:sp>
        <p:nvSpPr>
          <p:cNvPr id="13824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COOL DOWN AND WORK THROUGH ANGER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pic>
        <p:nvPicPr>
          <p:cNvPr id="5" name="Picture 4" descr="A book cover of children playing with toys&#10;&#10;Description automatically generated">
            <a:extLst>
              <a:ext uri="{FF2B5EF4-FFF2-40B4-BE49-F238E27FC236}">
                <a16:creationId xmlns:a16="http://schemas.microsoft.com/office/drawing/2014/main" id="{8385FB90-3C3F-E8A5-45A7-03B469847B77}"/>
              </a:ext>
            </a:extLst>
          </p:cNvPr>
          <p:cNvPicPr>
            <a:picLocks noChangeAspect="1"/>
          </p:cNvPicPr>
          <p:nvPr/>
        </p:nvPicPr>
        <p:blipFill>
          <a:blip r:embed="rId2"/>
          <a:stretch>
            <a:fillRect/>
          </a:stretch>
        </p:blipFill>
        <p:spPr>
          <a:xfrm>
            <a:off x="1184544" y="0"/>
            <a:ext cx="6774911" cy="6858000"/>
          </a:xfrm>
          <a:prstGeom prst="rect">
            <a:avLst/>
          </a:prstGeom>
        </p:spPr>
      </p:pic>
    </p:spTree>
    <p:extLst>
      <p:ext uri="{BB962C8B-B14F-4D97-AF65-F5344CB8AC3E}">
        <p14:creationId xmlns:p14="http://schemas.microsoft.com/office/powerpoint/2010/main" val="85891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4</a:t>
            </a:fld>
            <a:endParaRPr lang="en-US">
              <a:latin typeface="Verdana" pitchFamily="80" charset="0"/>
              <a:ea typeface="ＭＳ Ｐゴシック" pitchFamily="80" charset="-128"/>
              <a:cs typeface="ＭＳ Ｐゴシック" pitchFamily="80" charset="-128"/>
            </a:endParaRPr>
          </a:p>
        </p:txBody>
      </p:sp>
      <p:sp>
        <p:nvSpPr>
          <p:cNvPr id="13824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COOL DOWN AND WORK THROUGH ANGER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p:cNvSpPr>
            <a:spLocks noGrp="1" noChangeArrowheads="1"/>
          </p:cNvSpPr>
          <p:nvPr>
            <p:ph type="title"/>
          </p:nvPr>
        </p:nvSpPr>
        <p:spPr/>
        <p:txBody>
          <a:bodyPr/>
          <a:lstStyle/>
          <a:p>
            <a:pPr eaLnBrk="1" hangingPunct="1"/>
            <a:r>
              <a:rPr lang="en-US" dirty="0"/>
              <a:t>CONVERSATION STARTER</a:t>
            </a:r>
          </a:p>
        </p:txBody>
      </p:sp>
      <p:sp>
        <p:nvSpPr>
          <p:cNvPr id="138245" name="Rectangle 3"/>
          <p:cNvSpPr>
            <a:spLocks noGrp="1" noChangeArrowheads="1"/>
          </p:cNvSpPr>
          <p:nvPr>
            <p:ph type="body" idx="1"/>
          </p:nvPr>
        </p:nvSpPr>
        <p:spPr/>
        <p:txBody>
          <a:bodyPr/>
          <a:lstStyle/>
          <a:p>
            <a:pPr marL="0" indent="0" eaLnBrk="1" hangingPunct="1"/>
            <a:r>
              <a:rPr lang="en-US" dirty="0"/>
              <a:t>Use the same puppet or bring a different one each time!</a:t>
            </a:r>
          </a:p>
          <a:p>
            <a:pPr marL="0" indent="0" eaLnBrk="1" hangingPunct="1"/>
            <a:endParaRPr lang="en-US" dirty="0"/>
          </a:p>
          <a:p>
            <a:pPr marL="0" indent="0" eaLnBrk="1" hangingPunct="1"/>
            <a:r>
              <a:rPr lang="en-US" dirty="0"/>
              <a:t>Time to engage with the kids and get them thinking about the main message of the book</a:t>
            </a:r>
          </a:p>
          <a:p>
            <a:pPr marL="0" indent="0" eaLnBrk="1" hangingPunct="1"/>
            <a:endParaRPr lang="en-US" dirty="0"/>
          </a:p>
          <a:p>
            <a:pPr marL="0" indent="0" eaLnBrk="1" hangingPunct="1"/>
            <a:r>
              <a:rPr lang="en-US" dirty="0"/>
              <a:t>https://www.youtube.com/watch?v=qMndkmwU6HA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5</a:t>
            </a:fld>
            <a:endParaRPr lang="en-US">
              <a:latin typeface="Verdana" pitchFamily="80" charset="0"/>
              <a:ea typeface="ＭＳ Ｐゴシック" pitchFamily="80" charset="-128"/>
              <a:cs typeface="ＭＳ Ｐゴシック" pitchFamily="80" charset="-128"/>
            </a:endParaRPr>
          </a:p>
        </p:txBody>
      </p:sp>
      <p:sp>
        <p:nvSpPr>
          <p:cNvPr id="13824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COOL DOWN AND WORK THROUGH ANGER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p:cNvSpPr>
            <a:spLocks noGrp="1" noChangeArrowheads="1"/>
          </p:cNvSpPr>
          <p:nvPr>
            <p:ph type="title"/>
          </p:nvPr>
        </p:nvSpPr>
        <p:spPr/>
        <p:txBody>
          <a:bodyPr/>
          <a:lstStyle/>
          <a:p>
            <a:pPr eaLnBrk="1" hangingPunct="1"/>
            <a:r>
              <a:rPr lang="en-US" dirty="0"/>
              <a:t>READING THE BOOK TO TK/K</a:t>
            </a:r>
          </a:p>
        </p:txBody>
      </p:sp>
      <p:sp>
        <p:nvSpPr>
          <p:cNvPr id="138245" name="Rectangle 3"/>
          <p:cNvSpPr>
            <a:spLocks noGrp="1" noChangeArrowheads="1"/>
          </p:cNvSpPr>
          <p:nvPr>
            <p:ph type="body" idx="1"/>
          </p:nvPr>
        </p:nvSpPr>
        <p:spPr>
          <a:xfrm>
            <a:off x="328613" y="1098456"/>
            <a:ext cx="8348662" cy="4344987"/>
          </a:xfrm>
        </p:spPr>
        <p:txBody>
          <a:bodyPr/>
          <a:lstStyle/>
          <a:p>
            <a:pPr marL="0" indent="0" eaLnBrk="1" hangingPunct="1"/>
            <a:r>
              <a:rPr lang="en-US" dirty="0"/>
              <a:t>More text- be strategic and ask them to look for certain things as you’re reading- facial expressions, words, </a:t>
            </a:r>
            <a:r>
              <a:rPr lang="en-US" dirty="0" err="1"/>
              <a:t>etc</a:t>
            </a:r>
            <a:endParaRPr lang="en-US" dirty="0"/>
          </a:p>
          <a:p>
            <a:pPr marL="0" indent="0" eaLnBrk="1" hangingPunct="1"/>
            <a:endParaRPr lang="en-US" dirty="0"/>
          </a:p>
          <a:p>
            <a:pPr marL="0" indent="0" eaLnBrk="1" hangingPunct="1"/>
            <a:r>
              <a:rPr lang="en-US" dirty="0"/>
              <a:t>Most students will love being read to, especially if they can see the pictures, and especially if you help make the book come alive. </a:t>
            </a:r>
          </a:p>
        </p:txBody>
      </p:sp>
      <p:sp>
        <p:nvSpPr>
          <p:cNvPr id="138246" name="AutoShape 4"/>
          <p:cNvSpPr>
            <a:spLocks noChangeArrowheads="1"/>
          </p:cNvSpPr>
          <p:nvPr/>
        </p:nvSpPr>
        <p:spPr bwMode="auto">
          <a:xfrm>
            <a:off x="5000625" y="4945063"/>
            <a:ext cx="3702050" cy="903646"/>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1800">
                <a:solidFill>
                  <a:schemeClr val="bg1"/>
                </a:solidFill>
              </a:rPr>
              <a:t>https://www.youtube.com/watch?v=CsngjVyKpPY</a:t>
            </a:r>
            <a:endParaRPr lang="en-US" sz="1800" dirty="0">
              <a:solidFill>
                <a:schemeClr val="bg1"/>
              </a:solidFill>
            </a:endParaRPr>
          </a:p>
        </p:txBody>
      </p:sp>
      <p:pic>
        <p:nvPicPr>
          <p:cNvPr id="3" name="Picture 2" descr="A child swinging on a swing&#10;&#10;Description automatically generated">
            <a:extLst>
              <a:ext uri="{FF2B5EF4-FFF2-40B4-BE49-F238E27FC236}">
                <a16:creationId xmlns:a16="http://schemas.microsoft.com/office/drawing/2014/main" id="{A69C766F-304E-A8F9-58F1-6B68221C820D}"/>
              </a:ext>
            </a:extLst>
          </p:cNvPr>
          <p:cNvPicPr>
            <a:picLocks noChangeAspect="1"/>
          </p:cNvPicPr>
          <p:nvPr/>
        </p:nvPicPr>
        <p:blipFill>
          <a:blip r:embed="rId3"/>
          <a:stretch>
            <a:fillRect/>
          </a:stretch>
        </p:blipFill>
        <p:spPr>
          <a:xfrm>
            <a:off x="977900" y="3241966"/>
            <a:ext cx="3087688" cy="3114383"/>
          </a:xfrm>
          <a:prstGeom prst="rect">
            <a:avLst/>
          </a:prstGeom>
        </p:spPr>
      </p:pic>
    </p:spTree>
    <p:extLst>
      <p:ext uri="{BB962C8B-B14F-4D97-AF65-F5344CB8AC3E}">
        <p14:creationId xmlns:p14="http://schemas.microsoft.com/office/powerpoint/2010/main" val="1261218230"/>
      </p:ext>
    </p:extLst>
  </p:cSld>
  <p:clrMapOvr>
    <a:masterClrMapping/>
  </p:clrMapOvr>
  <mc:AlternateContent xmlns:mc="http://schemas.openxmlformats.org/markup-compatibility/2006" xmlns:p14="http://schemas.microsoft.com/office/powerpoint/2010/main">
    <mc:Choice Requires="p14">
      <p:transition spd="slow" p14:dur="2000" advTm="156624"/>
    </mc:Choice>
    <mc:Fallback xmlns="">
      <p:transition spd="slow" advTm="15662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6</a:t>
            </a:fld>
            <a:endParaRPr lang="en-US">
              <a:latin typeface="Verdana" pitchFamily="80" charset="0"/>
              <a:ea typeface="ＭＳ Ｐゴシック" pitchFamily="80" charset="-128"/>
              <a:cs typeface="ＭＳ Ｐゴシック" pitchFamily="80" charset="-128"/>
            </a:endParaRPr>
          </a:p>
        </p:txBody>
      </p:sp>
      <p:sp>
        <p:nvSpPr>
          <p:cNvPr id="13824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COOL DOWN AND WORK THROUGH ANGER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p:cNvSpPr>
            <a:spLocks noGrp="1" noChangeArrowheads="1"/>
          </p:cNvSpPr>
          <p:nvPr>
            <p:ph type="title"/>
          </p:nvPr>
        </p:nvSpPr>
        <p:spPr/>
        <p:txBody>
          <a:bodyPr/>
          <a:lstStyle/>
          <a:p>
            <a:pPr eaLnBrk="1" hangingPunct="1"/>
            <a:r>
              <a:rPr lang="en-US" dirty="0"/>
              <a:t>DISCUSSION OF THE BOOK </a:t>
            </a:r>
          </a:p>
        </p:txBody>
      </p:sp>
      <p:sp>
        <p:nvSpPr>
          <p:cNvPr id="138245" name="Rectangle 3"/>
          <p:cNvSpPr>
            <a:spLocks noGrp="1" noChangeArrowheads="1"/>
          </p:cNvSpPr>
          <p:nvPr>
            <p:ph type="body" idx="1"/>
          </p:nvPr>
        </p:nvSpPr>
        <p:spPr/>
        <p:txBody>
          <a:bodyPr/>
          <a:lstStyle/>
          <a:p>
            <a:pPr marL="285750" indent="-285750" eaLnBrk="1" hangingPunct="1">
              <a:buFontTx/>
              <a:buChar char="-"/>
            </a:pPr>
            <a:r>
              <a:rPr lang="en-US" sz="2000" dirty="0"/>
              <a:t>Ask during reading for these younger learners</a:t>
            </a:r>
          </a:p>
          <a:p>
            <a:pPr marL="285750" indent="-285750" eaLnBrk="1" hangingPunct="1">
              <a:buFontTx/>
              <a:buChar char="-"/>
            </a:pPr>
            <a:r>
              <a:rPr lang="en-US" sz="2000" dirty="0"/>
              <a:t>Vary types of responses you are asking of the students</a:t>
            </a:r>
          </a:p>
          <a:p>
            <a:pPr marL="0" lvl="1" indent="0" eaLnBrk="1" hangingPunct="1">
              <a:buNone/>
            </a:pPr>
            <a:r>
              <a:rPr lang="en-US" sz="2000" dirty="0"/>
              <a:t>	Verbal, visual, think-pair-share </a:t>
            </a:r>
          </a:p>
        </p:txBody>
      </p:sp>
      <p:pic>
        <p:nvPicPr>
          <p:cNvPr id="3" name="Picture 2" descr="A cartoon of a child&#10;&#10;Description automatically generated">
            <a:extLst>
              <a:ext uri="{FF2B5EF4-FFF2-40B4-BE49-F238E27FC236}">
                <a16:creationId xmlns:a16="http://schemas.microsoft.com/office/drawing/2014/main" id="{FD6CB1EE-45A1-09F8-F77E-1D73E3099BA7}"/>
              </a:ext>
            </a:extLst>
          </p:cNvPr>
          <p:cNvPicPr>
            <a:picLocks noChangeAspect="1"/>
          </p:cNvPicPr>
          <p:nvPr/>
        </p:nvPicPr>
        <p:blipFill>
          <a:blip r:embed="rId3"/>
          <a:stretch>
            <a:fillRect/>
          </a:stretch>
        </p:blipFill>
        <p:spPr>
          <a:xfrm>
            <a:off x="5476875" y="3280620"/>
            <a:ext cx="3333750" cy="3181350"/>
          </a:xfrm>
          <a:prstGeom prst="rect">
            <a:avLst/>
          </a:prstGeom>
        </p:spPr>
      </p:pic>
    </p:spTree>
    <p:extLst>
      <p:ext uri="{BB962C8B-B14F-4D97-AF65-F5344CB8AC3E}">
        <p14:creationId xmlns:p14="http://schemas.microsoft.com/office/powerpoint/2010/main" val="170959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7</a:t>
            </a:fld>
            <a:endParaRPr lang="en-US">
              <a:latin typeface="Verdana" pitchFamily="80" charset="0"/>
              <a:ea typeface="ＭＳ Ｐゴシック" pitchFamily="80" charset="-128"/>
              <a:cs typeface="ＭＳ Ｐゴシック" pitchFamily="80" charset="-128"/>
            </a:endParaRPr>
          </a:p>
        </p:txBody>
      </p:sp>
      <p:sp>
        <p:nvSpPr>
          <p:cNvPr id="13824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COOL DOWN AND WORK THROUGH ANGER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p:cNvSpPr>
            <a:spLocks noGrp="1" noChangeArrowheads="1"/>
          </p:cNvSpPr>
          <p:nvPr>
            <p:ph type="title"/>
          </p:nvPr>
        </p:nvSpPr>
        <p:spPr/>
        <p:txBody>
          <a:bodyPr/>
          <a:lstStyle/>
          <a:p>
            <a:pPr eaLnBrk="1" hangingPunct="1"/>
            <a:r>
              <a:rPr lang="en-US" dirty="0"/>
              <a:t>FLOWER CANDLE </a:t>
            </a:r>
          </a:p>
        </p:txBody>
      </p:sp>
      <p:sp>
        <p:nvSpPr>
          <p:cNvPr id="138245" name="Rectangle 3"/>
          <p:cNvSpPr>
            <a:spLocks noGrp="1" noChangeArrowheads="1"/>
          </p:cNvSpPr>
          <p:nvPr>
            <p:ph type="body" idx="1"/>
          </p:nvPr>
        </p:nvSpPr>
        <p:spPr/>
        <p:txBody>
          <a:bodyPr/>
          <a:lstStyle/>
          <a:p>
            <a:pPr marL="0" indent="0" eaLnBrk="1" hangingPunct="1"/>
            <a:r>
              <a:rPr lang="en-US" sz="2000" dirty="0"/>
              <a:t>LETTING STUDENTS PRACTICE A CALMING TECHNIQUE</a:t>
            </a:r>
          </a:p>
          <a:p>
            <a:pPr marL="285750" indent="-285750" eaLnBrk="1" hangingPunct="1">
              <a:buFontTx/>
              <a:buChar char="-"/>
            </a:pPr>
            <a:r>
              <a:rPr lang="en-US" sz="2000" dirty="0"/>
              <a:t>You can do an example with a real flower and candle to make it more visually memorable</a:t>
            </a:r>
          </a:p>
          <a:p>
            <a:pPr marL="285750" indent="-285750" eaLnBrk="1" hangingPunct="1">
              <a:buFontTx/>
              <a:buChar char="-"/>
            </a:pPr>
            <a:r>
              <a:rPr lang="en-US" sz="2000" dirty="0"/>
              <a:t>Can have them draw one of each to hold and practice</a:t>
            </a:r>
          </a:p>
          <a:p>
            <a:pPr marL="0" indent="0" eaLnBrk="1" hangingPunct="1"/>
            <a:endParaRPr lang="en-US" sz="2000" dirty="0"/>
          </a:p>
        </p:txBody>
      </p:sp>
      <p:sp>
        <p:nvSpPr>
          <p:cNvPr id="138246" name="AutoShape 4"/>
          <p:cNvSpPr>
            <a:spLocks noChangeArrowheads="1"/>
          </p:cNvSpPr>
          <p:nvPr/>
        </p:nvSpPr>
        <p:spPr bwMode="auto">
          <a:xfrm>
            <a:off x="5000625" y="4945063"/>
            <a:ext cx="3702050" cy="903646"/>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2000">
                <a:solidFill>
                  <a:schemeClr val="bg1"/>
                </a:solidFill>
              </a:rPr>
              <a:t>https://www.youtube.com/watch?v=KY-csEubVTI</a:t>
            </a:r>
            <a:endParaRPr lang="en-US" sz="2000" dirty="0">
              <a:solidFill>
                <a:schemeClr val="bg1"/>
              </a:solidFill>
            </a:endParaRPr>
          </a:p>
        </p:txBody>
      </p:sp>
    </p:spTree>
    <p:extLst>
      <p:ext uri="{BB962C8B-B14F-4D97-AF65-F5344CB8AC3E}">
        <p14:creationId xmlns:p14="http://schemas.microsoft.com/office/powerpoint/2010/main" val="1817054518"/>
      </p:ext>
    </p:extLst>
  </p:cSld>
  <p:clrMapOvr>
    <a:masterClrMapping/>
  </p:clrMapOvr>
  <mc:AlternateContent xmlns:mc="http://schemas.openxmlformats.org/markup-compatibility/2006" xmlns:p14="http://schemas.microsoft.com/office/powerpoint/2010/main">
    <mc:Choice Requires="p14">
      <p:transition spd="slow" p14:dur="2000" advTm="102840"/>
    </mc:Choice>
    <mc:Fallback xmlns="">
      <p:transition spd="slow" advTm="10284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8</a:t>
            </a:fld>
            <a:endParaRPr lang="en-US">
              <a:latin typeface="Verdana" pitchFamily="80" charset="0"/>
              <a:ea typeface="ＭＳ Ｐゴシック" pitchFamily="80" charset="-128"/>
              <a:cs typeface="ＭＳ Ｐゴシック" pitchFamily="80" charset="-128"/>
            </a:endParaRPr>
          </a:p>
        </p:txBody>
      </p:sp>
      <p:graphicFrame>
        <p:nvGraphicFramePr>
          <p:cNvPr id="2" name="Object 1">
            <a:extLst>
              <a:ext uri="{FF2B5EF4-FFF2-40B4-BE49-F238E27FC236}">
                <a16:creationId xmlns:a16="http://schemas.microsoft.com/office/drawing/2014/main" id="{3134420B-FCE8-89EF-F561-0182A47104BA}"/>
              </a:ext>
            </a:extLst>
          </p:cNvPr>
          <p:cNvGraphicFramePr>
            <a:graphicFrameLocks noChangeAspect="1"/>
          </p:cNvGraphicFramePr>
          <p:nvPr>
            <p:extLst>
              <p:ext uri="{D42A27DB-BD31-4B8C-83A1-F6EECF244321}">
                <p14:modId xmlns:p14="http://schemas.microsoft.com/office/powerpoint/2010/main" val="1890140353"/>
              </p:ext>
            </p:extLst>
          </p:nvPr>
        </p:nvGraphicFramePr>
        <p:xfrm>
          <a:off x="3721768" y="-1198158"/>
          <a:ext cx="6548627" cy="8474697"/>
        </p:xfrm>
        <a:graphic>
          <a:graphicData uri="http://schemas.openxmlformats.org/presentationml/2006/ole">
            <mc:AlternateContent xmlns:mc="http://schemas.openxmlformats.org/markup-compatibility/2006">
              <mc:Choice xmlns:v="urn:schemas-microsoft-com:vml" Requires="v">
                <p:oleObj name="Acrobat Document" r:id="rId3" imgW="3886052" imgH="5029200" progId="Acrobat.Document.DC">
                  <p:embed/>
                </p:oleObj>
              </mc:Choice>
              <mc:Fallback>
                <p:oleObj name="Acrobat Document" r:id="rId3" imgW="3886052" imgH="5029200" progId="Acrobat.Document.DC">
                  <p:embed/>
                  <p:pic>
                    <p:nvPicPr>
                      <p:cNvPr id="2" name="Object 1">
                        <a:extLst>
                          <a:ext uri="{FF2B5EF4-FFF2-40B4-BE49-F238E27FC236}">
                            <a16:creationId xmlns:a16="http://schemas.microsoft.com/office/drawing/2014/main" id="{3134420B-FCE8-89EF-F561-0182A47104BA}"/>
                          </a:ext>
                        </a:extLst>
                      </p:cNvPr>
                      <p:cNvPicPr/>
                      <p:nvPr/>
                    </p:nvPicPr>
                    <p:blipFill>
                      <a:blip r:embed="rId4"/>
                      <a:stretch>
                        <a:fillRect/>
                      </a:stretch>
                    </p:blipFill>
                    <p:spPr>
                      <a:xfrm>
                        <a:off x="3721768" y="-1198158"/>
                        <a:ext cx="6548627" cy="8474697"/>
                      </a:xfrm>
                      <a:prstGeom prst="rect">
                        <a:avLst/>
                      </a:prstGeom>
                    </p:spPr>
                  </p:pic>
                </p:oleObj>
              </mc:Fallback>
            </mc:AlternateContent>
          </a:graphicData>
        </a:graphic>
      </p:graphicFrame>
      <p:sp>
        <p:nvSpPr>
          <p:cNvPr id="13824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COOL DOWN AND WORK THROUGH ANGER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p:cNvSpPr>
            <a:spLocks noGrp="1" noChangeArrowheads="1"/>
          </p:cNvSpPr>
          <p:nvPr>
            <p:ph type="title"/>
          </p:nvPr>
        </p:nvSpPr>
        <p:spPr>
          <a:xfrm>
            <a:off x="70693" y="418928"/>
            <a:ext cx="8375650" cy="844550"/>
          </a:xfrm>
        </p:spPr>
        <p:txBody>
          <a:bodyPr/>
          <a:lstStyle/>
          <a:p>
            <a:pPr eaLnBrk="1" hangingPunct="1"/>
            <a:r>
              <a:rPr lang="en-US" dirty="0"/>
              <a:t>THE ANGRY BALLOON</a:t>
            </a:r>
          </a:p>
        </p:txBody>
      </p:sp>
      <p:sp>
        <p:nvSpPr>
          <p:cNvPr id="138245" name="Rectangle 3"/>
          <p:cNvSpPr>
            <a:spLocks noGrp="1" noChangeArrowheads="1"/>
          </p:cNvSpPr>
          <p:nvPr>
            <p:ph type="body" idx="1"/>
          </p:nvPr>
        </p:nvSpPr>
        <p:spPr>
          <a:xfrm>
            <a:off x="354013" y="1738313"/>
            <a:ext cx="3504615" cy="4344987"/>
          </a:xfrm>
        </p:spPr>
        <p:txBody>
          <a:bodyPr/>
          <a:lstStyle/>
          <a:p>
            <a:pPr marL="285750" indent="-285750" eaLnBrk="1" hangingPunct="1">
              <a:buFontTx/>
              <a:buChar char="-"/>
            </a:pPr>
            <a:r>
              <a:rPr lang="en-US" dirty="0"/>
              <a:t>Limit responses to a certain number (4-5)</a:t>
            </a:r>
          </a:p>
          <a:p>
            <a:pPr marL="285750" indent="-285750" eaLnBrk="1" hangingPunct="1">
              <a:buFontTx/>
              <a:buChar char="-"/>
            </a:pPr>
            <a:r>
              <a:rPr lang="en-US" dirty="0"/>
              <a:t>Choose one or two of these strategies to even say</a:t>
            </a:r>
          </a:p>
          <a:p>
            <a:pPr marL="285750" indent="-285750" eaLnBrk="1" hangingPunct="1">
              <a:buFontTx/>
              <a:buChar char="-"/>
            </a:pPr>
            <a:r>
              <a:rPr lang="en-US" dirty="0"/>
              <a:t>Practice one together </a:t>
            </a:r>
          </a:p>
        </p:txBody>
      </p:sp>
    </p:spTree>
    <p:extLst>
      <p:ext uri="{BB962C8B-B14F-4D97-AF65-F5344CB8AC3E}">
        <p14:creationId xmlns:p14="http://schemas.microsoft.com/office/powerpoint/2010/main" val="367967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9</a:t>
            </a:fld>
            <a:endParaRPr lang="en-US">
              <a:latin typeface="Verdana" pitchFamily="80" charset="0"/>
              <a:ea typeface="ＭＳ Ｐゴシック" pitchFamily="80" charset="-128"/>
              <a:cs typeface="ＭＳ Ｐゴシック" pitchFamily="80" charset="-128"/>
            </a:endParaRPr>
          </a:p>
        </p:txBody>
      </p:sp>
      <p:sp>
        <p:nvSpPr>
          <p:cNvPr id="13824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COOL DOWN AND WORK THROUGH ANGER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p:cNvSpPr>
            <a:spLocks noGrp="1" noChangeArrowheads="1"/>
          </p:cNvSpPr>
          <p:nvPr>
            <p:ph type="title"/>
          </p:nvPr>
        </p:nvSpPr>
        <p:spPr/>
        <p:txBody>
          <a:bodyPr/>
          <a:lstStyle/>
          <a:p>
            <a:pPr eaLnBrk="1" hangingPunct="1"/>
            <a:r>
              <a:rPr lang="en-US" dirty="0"/>
              <a:t>STARFISH BREATHING</a:t>
            </a:r>
          </a:p>
        </p:txBody>
      </p:sp>
      <p:sp>
        <p:nvSpPr>
          <p:cNvPr id="3" name="TextBox 2">
            <a:extLst>
              <a:ext uri="{FF2B5EF4-FFF2-40B4-BE49-F238E27FC236}">
                <a16:creationId xmlns:a16="http://schemas.microsoft.com/office/drawing/2014/main" id="{142050CC-9DAB-FE4E-E887-C8BE05E46FA1}"/>
              </a:ext>
            </a:extLst>
          </p:cNvPr>
          <p:cNvSpPr txBox="1"/>
          <p:nvPr/>
        </p:nvSpPr>
        <p:spPr>
          <a:xfrm>
            <a:off x="568325" y="1487480"/>
            <a:ext cx="6568455" cy="1200329"/>
          </a:xfrm>
          <a:prstGeom prst="rect">
            <a:avLst/>
          </a:prstGeom>
          <a:noFill/>
        </p:spPr>
        <p:txBody>
          <a:bodyPr wrap="square" rtlCol="0">
            <a:spAutoFit/>
          </a:bodyPr>
          <a:lstStyle/>
          <a:p>
            <a:r>
              <a:rPr lang="en-US" dirty="0"/>
              <a:t>https://www.youtube.com/watch?v=QKNnpylLdr0&amp;list=PLBsUra9Uf_EwZGUDXg2fOI7z_rJTJgR8V&amp;index=1</a:t>
            </a:r>
          </a:p>
        </p:txBody>
      </p:sp>
    </p:spTree>
    <p:extLst>
      <p:ext uri="{BB962C8B-B14F-4D97-AF65-F5344CB8AC3E}">
        <p14:creationId xmlns:p14="http://schemas.microsoft.com/office/powerpoint/2010/main" val="1465663110"/>
      </p:ext>
    </p:extLst>
  </p:cSld>
  <p:clrMapOvr>
    <a:masterClrMapping/>
  </p:clrMapOvr>
</p:sld>
</file>

<file path=ppt/theme/theme1.xml><?xml version="1.0" encoding="utf-8"?>
<a:theme xmlns:a="http://schemas.openxmlformats.org/drawingml/2006/main" name="2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A240A4369BD4B8E62ADC970CDAB73" ma:contentTypeVersion="18" ma:contentTypeDescription="Create a new document." ma:contentTypeScope="" ma:versionID="33319b834d5bf5a02debe6571d3e4c94">
  <xsd:schema xmlns:xsd="http://www.w3.org/2001/XMLSchema" xmlns:xs="http://www.w3.org/2001/XMLSchema" xmlns:p="http://schemas.microsoft.com/office/2006/metadata/properties" xmlns:ns2="b2a57fa4-c662-4c21-ac6a-d9b9cbcda439" xmlns:ns3="9ebef5b9-c5d5-4c25-a9fe-bec868ad469b" targetNamespace="http://schemas.microsoft.com/office/2006/metadata/properties" ma:root="true" ma:fieldsID="50399b9cb4d2d0198b6e5867059290d8" ns2:_="" ns3:_="">
    <xsd:import namespace="b2a57fa4-c662-4c21-ac6a-d9b9cbcda439"/>
    <xsd:import namespace="9ebef5b9-c5d5-4c25-a9fe-bec868ad4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57fa4-c662-4c21-ac6a-d9b9cbcda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938087-ec50-45ed-980d-13c342d101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bef5b9-c5d5-4c25-a9fe-bec868ad46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02b53e-a439-4259-aabb-ef34b2061265}" ma:internalName="TaxCatchAll" ma:showField="CatchAllData" ma:web="9ebef5b9-c5d5-4c25-a9fe-bec868ad4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a57fa4-c662-4c21-ac6a-d9b9cbcda439">
      <Terms xmlns="http://schemas.microsoft.com/office/infopath/2007/PartnerControls"/>
    </lcf76f155ced4ddcb4097134ff3c332f>
    <TaxCatchAll xmlns="9ebef5b9-c5d5-4c25-a9fe-bec868ad469b" xsi:nil="true"/>
  </documentManagement>
</p:properties>
</file>

<file path=customXml/itemProps1.xml><?xml version="1.0" encoding="utf-8"?>
<ds:datastoreItem xmlns:ds="http://schemas.openxmlformats.org/officeDocument/2006/customXml" ds:itemID="{A419F7E6-CADC-468C-8177-5E4047CC9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57fa4-c662-4c21-ac6a-d9b9cbcda439"/>
    <ds:schemaRef ds:uri="9ebef5b9-c5d5-4c25-a9fe-bec868ad4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772FF3-51CB-4543-A165-6D2476DA6D41}">
  <ds:schemaRefs>
    <ds:schemaRef ds:uri="http://schemas.microsoft.com/sharepoint/v3/contenttype/forms"/>
  </ds:schemaRefs>
</ds:datastoreItem>
</file>

<file path=customXml/itemProps3.xml><?xml version="1.0" encoding="utf-8"?>
<ds:datastoreItem xmlns:ds="http://schemas.openxmlformats.org/officeDocument/2006/customXml" ds:itemID="{1A1F9CB2-11B6-4E91-9812-12CE8527554A}">
  <ds:schemaRefs>
    <ds:schemaRef ds:uri="http://schemas.microsoft.com/office/2006/metadata/properties"/>
    <ds:schemaRef ds:uri="http://schemas.microsoft.com/office/infopath/2007/PartnerControls"/>
    <ds:schemaRef ds:uri="b2a57fa4-c662-4c21-ac6a-d9b9cbcda439"/>
    <ds:schemaRef ds:uri="9ebef5b9-c5d5-4c25-a9fe-bec868ad469b"/>
  </ds:schemaRefs>
</ds:datastoreItem>
</file>

<file path=docProps/app.xml><?xml version="1.0" encoding="utf-8"?>
<Properties xmlns="http://schemas.openxmlformats.org/officeDocument/2006/extended-properties" xmlns:vt="http://schemas.openxmlformats.org/officeDocument/2006/docPropsVTypes">
  <Template>CS_PPT_template_REV</Template>
  <TotalTime>3723</TotalTime>
  <Words>1039</Words>
  <Application>Microsoft Office PowerPoint</Application>
  <PresentationFormat>On-screen Show (4:3)</PresentationFormat>
  <Paragraphs>99</Paragraphs>
  <Slides>12</Slides>
  <Notes>6</Notes>
  <HiddenSlides>0</HiddenSlides>
  <MMClips>1</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2_Office Theme</vt:lpstr>
      <vt:lpstr>6_Office Theme</vt:lpstr>
      <vt:lpstr>COOL DOWN AND WORK THROUGH ANGER</vt:lpstr>
      <vt:lpstr>AGENDA SLIDE  </vt:lpstr>
      <vt:lpstr>PowerPoint Presentation</vt:lpstr>
      <vt:lpstr>CONVERSATION STARTER</vt:lpstr>
      <vt:lpstr>READING THE BOOK TO TK/K</vt:lpstr>
      <vt:lpstr>DISCUSSION OF THE BOOK </vt:lpstr>
      <vt:lpstr>FLOWER CANDLE </vt:lpstr>
      <vt:lpstr>THE ANGRY BALLOON</vt:lpstr>
      <vt:lpstr>STARFISH BREATHING</vt:lpstr>
      <vt:lpstr>CLOSING </vt:lpstr>
      <vt:lpstr>SCHOOLWIDE EXTENSION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IN  ALL CAPS</dc:title>
  <dc:creator>Sophia Angeles (Project Cornerstone)</dc:creator>
  <cp:lastModifiedBy>Stephanie Bjornn (Outreach Service)</cp:lastModifiedBy>
  <cp:revision>12</cp:revision>
  <dcterms:created xsi:type="dcterms:W3CDTF">2011-08-04T21:39:46Z</dcterms:created>
  <dcterms:modified xsi:type="dcterms:W3CDTF">2024-10-28T20:18:34Z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0x010100724A240A4369BD4B8E62ADC970CDAB73</vt:lpwstr>
  </property>
  <property fmtid="{D5CDD505-2E9C-101B-9397-08002B2CF9AE}" pid="3" name="MediaServiceImageTags">
    <vt:lpwstr/>
  </property>
</Properties>
</file>