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60" r:id="rId5"/>
  </p:sldMasterIdLst>
  <p:notesMasterIdLst>
    <p:notesMasterId r:id="rId55"/>
  </p:notesMasterIdLst>
  <p:sldIdLst>
    <p:sldId id="297" r:id="rId6"/>
    <p:sldId id="281" r:id="rId7"/>
    <p:sldId id="300" r:id="rId8"/>
    <p:sldId id="348" r:id="rId9"/>
    <p:sldId id="305" r:id="rId10"/>
    <p:sldId id="306" r:id="rId11"/>
    <p:sldId id="372" r:id="rId12"/>
    <p:sldId id="371" r:id="rId13"/>
    <p:sldId id="377" r:id="rId14"/>
    <p:sldId id="352" r:id="rId15"/>
    <p:sldId id="350" r:id="rId16"/>
    <p:sldId id="342" r:id="rId17"/>
    <p:sldId id="354" r:id="rId18"/>
    <p:sldId id="378" r:id="rId19"/>
    <p:sldId id="282" r:id="rId20"/>
    <p:sldId id="362" r:id="rId21"/>
    <p:sldId id="379" r:id="rId22"/>
    <p:sldId id="355" r:id="rId23"/>
    <p:sldId id="363" r:id="rId24"/>
    <p:sldId id="356" r:id="rId25"/>
    <p:sldId id="366" r:id="rId26"/>
    <p:sldId id="367" r:id="rId27"/>
    <p:sldId id="357" r:id="rId28"/>
    <p:sldId id="358" r:id="rId29"/>
    <p:sldId id="373" r:id="rId30"/>
    <p:sldId id="374" r:id="rId31"/>
    <p:sldId id="353" r:id="rId32"/>
    <p:sldId id="359" r:id="rId33"/>
    <p:sldId id="343" r:id="rId34"/>
    <p:sldId id="335" r:id="rId35"/>
    <p:sldId id="286" r:id="rId36"/>
    <p:sldId id="368" r:id="rId37"/>
    <p:sldId id="336" r:id="rId38"/>
    <p:sldId id="344" r:id="rId39"/>
    <p:sldId id="364" r:id="rId40"/>
    <p:sldId id="365" r:id="rId41"/>
    <p:sldId id="339" r:id="rId42"/>
    <p:sldId id="288" r:id="rId43"/>
    <p:sldId id="370" r:id="rId44"/>
    <p:sldId id="369" r:id="rId45"/>
    <p:sldId id="340" r:id="rId46"/>
    <p:sldId id="329" r:id="rId47"/>
    <p:sldId id="375" r:id="rId48"/>
    <p:sldId id="376" r:id="rId49"/>
    <p:sldId id="341" r:id="rId50"/>
    <p:sldId id="326" r:id="rId51"/>
    <p:sldId id="351" r:id="rId52"/>
    <p:sldId id="310" r:id="rId53"/>
    <p:sldId id="291" r:id="rId5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1pPr>
    <a:lvl2pPr marL="4572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2pPr>
    <a:lvl3pPr marL="9144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3pPr>
    <a:lvl4pPr marL="13716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4pPr>
    <a:lvl5pPr marL="18288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5pPr>
    <a:lvl6pPr marL="22860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6pPr>
    <a:lvl7pPr marL="27432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7pPr>
    <a:lvl8pPr marL="32004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8pPr>
    <a:lvl9pPr marL="36576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9pPr>
  </p:defaultTextStyle>
  <p:extLst>
    <p:ext uri="{EFAFB233-063F-42B5-8137-9DF3F51BA10A}">
      <p15:sldGuideLst xmlns:p15="http://schemas.microsoft.com/office/powerpoint/2012/main">
        <p15:guide id="1" orient="horz" pos="3888">
          <p15:clr>
            <a:srgbClr val="A4A3A4"/>
          </p15:clr>
        </p15:guide>
        <p15:guide id="2"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5828"/>
    <a:srgbClr val="F15922"/>
    <a:srgbClr val="47D94A"/>
    <a:srgbClr val="A92B31"/>
    <a:srgbClr val="5C2E91"/>
    <a:srgbClr val="C6168D"/>
    <a:srgbClr val="0060AF"/>
    <a:srgbClr val="FFFFFF"/>
    <a:srgbClr val="FCAF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50" autoAdjust="0"/>
    <p:restoredTop sz="84326" autoAdjust="0"/>
  </p:normalViewPr>
  <p:slideViewPr>
    <p:cSldViewPr snapToGrid="0">
      <p:cViewPr varScale="1">
        <p:scale>
          <a:sx n="48" d="100"/>
          <a:sy n="48" d="100"/>
        </p:scale>
        <p:origin x="888" y="32"/>
      </p:cViewPr>
      <p:guideLst>
        <p:guide orient="horz" pos="3888"/>
        <p:guide pos="5472"/>
      </p:guideLst>
    </p:cSldViewPr>
  </p:slideViewPr>
  <p:notesTextViewPr>
    <p:cViewPr>
      <p:scale>
        <a:sx n="125" d="100"/>
        <a:sy n="125" d="100"/>
      </p:scale>
      <p:origin x="0" y="0"/>
    </p:cViewPr>
  </p:notesTextViewPr>
  <p:sorterViewPr>
    <p:cViewPr>
      <p:scale>
        <a:sx n="66" d="100"/>
        <a:sy n="66" d="100"/>
      </p:scale>
      <p:origin x="0" y="-4056"/>
    </p:cViewPr>
  </p:sorterViewPr>
  <p:notesViewPr>
    <p:cSldViewPr snapToGrid="0">
      <p:cViewPr>
        <p:scale>
          <a:sx n="80" d="100"/>
          <a:sy n="80" d="100"/>
        </p:scale>
        <p:origin x="1548" y="4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Verdana" pitchFamily="64" charset="0"/>
                <a:ea typeface="ＭＳ Ｐゴシック" pitchFamily="64" charset="-128"/>
                <a:cs typeface="ＭＳ Ｐゴシック" pitchFamily="64"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Verdana" pitchFamily="64" charset="0"/>
                <a:ea typeface="ＭＳ Ｐゴシック" pitchFamily="64" charset="-128"/>
                <a:cs typeface="ＭＳ Ｐゴシック" pitchFamily="64" charset="-128"/>
              </a:defRPr>
            </a:lvl1pPr>
          </a:lstStyle>
          <a:p>
            <a:pPr>
              <a:defRPr/>
            </a:pPr>
            <a:endParaRPr lang="en-US"/>
          </a:p>
        </p:txBody>
      </p:sp>
      <p:sp>
        <p:nvSpPr>
          <p:cNvPr id="1239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Verdana" pitchFamily="64" charset="0"/>
                <a:ea typeface="ＭＳ Ｐゴシック" pitchFamily="64" charset="-128"/>
                <a:cs typeface="ＭＳ Ｐゴシック" pitchFamily="64"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Verdana" pitchFamily="64" charset="0"/>
                <a:ea typeface="ＭＳ Ｐゴシック" pitchFamily="64" charset="-128"/>
                <a:cs typeface="ＭＳ Ｐゴシック" pitchFamily="64" charset="-128"/>
              </a:defRPr>
            </a:lvl1pPr>
          </a:lstStyle>
          <a:p>
            <a:pPr>
              <a:defRPr/>
            </a:pPr>
            <a:fld id="{F50C3D00-B2F6-4D83-A049-FE51B6E62AD3}" type="slidenum">
              <a:rPr lang="en-US"/>
              <a:pPr>
                <a:defRPr/>
              </a:pPr>
              <a:t>‹#›</a:t>
            </a:fld>
            <a:endParaRPr lang="en-US"/>
          </a:p>
        </p:txBody>
      </p:sp>
    </p:spTree>
    <p:extLst>
      <p:ext uri="{BB962C8B-B14F-4D97-AF65-F5344CB8AC3E}">
        <p14:creationId xmlns:p14="http://schemas.microsoft.com/office/powerpoint/2010/main" val="21649193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ＭＳ Ｐゴシック" pitchFamily="64" charset="-128"/>
      </a:defRPr>
    </a:lvl1pPr>
    <a:lvl2pPr marL="4572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2pPr>
    <a:lvl3pPr marL="9144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3pPr>
    <a:lvl4pPr marL="13716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4pPr>
    <a:lvl5pPr marL="18288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This presentation is intended for use as a training resource for ABC Leads at the monthly ABC Lead training hosted by Project Cornerstone. Many of these slides provide additional materials and resources for ABC Leads and ABC Readers to compliment and update the Lesson Plan. </a:t>
            </a:r>
          </a:p>
          <a:p>
            <a:pPr lvl="0"/>
            <a:r>
              <a:rPr lang="en-US" dirty="0"/>
              <a:t>ABC Leads are encouraged to use this resource to support their own school site ABC Reader training. Notes for facilitating a discussion with this presentation accompany each slide.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a:t>
            </a:fld>
            <a:endParaRPr lang="en-US"/>
          </a:p>
        </p:txBody>
      </p:sp>
    </p:spTree>
    <p:extLst>
      <p:ext uri="{BB962C8B-B14F-4D97-AF65-F5344CB8AC3E}">
        <p14:creationId xmlns:p14="http://schemas.microsoft.com/office/powerpoint/2010/main" val="2807480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50C3D00-B2F6-4D83-A049-FE51B6E62AD3}" type="slidenum">
              <a:rPr lang="en-US" smtClean="0"/>
              <a:pPr>
                <a:defRPr/>
              </a:pPr>
              <a:t>13</a:t>
            </a:fld>
            <a:endParaRPr lang="en-US"/>
          </a:p>
        </p:txBody>
      </p:sp>
    </p:spTree>
    <p:extLst>
      <p:ext uri="{BB962C8B-B14F-4D97-AF65-F5344CB8AC3E}">
        <p14:creationId xmlns:p14="http://schemas.microsoft.com/office/powerpoint/2010/main" val="4281907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399" y="4343399"/>
            <a:ext cx="5083629" cy="4169230"/>
          </a:xfrm>
          <a:solidFill>
            <a:schemeClr val="bg1"/>
          </a:solidFill>
          <a:ln>
            <a:solidFill>
              <a:schemeClr val="accent1"/>
            </a:solidFill>
          </a:ln>
        </p:spPr>
        <p:txBody>
          <a:bodyPr/>
          <a:lstStyle/>
          <a:p>
            <a:pPr marL="171450" indent="-171450">
              <a:spcBef>
                <a:spcPts val="0"/>
              </a:spcBef>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15</a:t>
            </a:fld>
            <a:endParaRPr lang="en-US" dirty="0"/>
          </a:p>
        </p:txBody>
      </p:sp>
    </p:spTree>
    <p:extLst>
      <p:ext uri="{BB962C8B-B14F-4D97-AF65-F5344CB8AC3E}">
        <p14:creationId xmlns:p14="http://schemas.microsoft.com/office/powerpoint/2010/main" val="1798847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50C3D00-B2F6-4D83-A049-FE51B6E62AD3}" type="slidenum">
              <a:rPr lang="en-US" smtClean="0"/>
              <a:pPr>
                <a:defRPr/>
              </a:pPr>
              <a:t>18</a:t>
            </a:fld>
            <a:endParaRPr lang="en-US"/>
          </a:p>
        </p:txBody>
      </p:sp>
    </p:spTree>
    <p:extLst>
      <p:ext uri="{BB962C8B-B14F-4D97-AF65-F5344CB8AC3E}">
        <p14:creationId xmlns:p14="http://schemas.microsoft.com/office/powerpoint/2010/main" val="1969678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50C3D00-B2F6-4D83-A049-FE51B6E62AD3}" type="slidenum">
              <a:rPr lang="en-US" smtClean="0"/>
              <a:pPr>
                <a:defRPr/>
              </a:pPr>
              <a:t>20</a:t>
            </a:fld>
            <a:endParaRPr lang="en-US"/>
          </a:p>
        </p:txBody>
      </p:sp>
    </p:spTree>
    <p:extLst>
      <p:ext uri="{BB962C8B-B14F-4D97-AF65-F5344CB8AC3E}">
        <p14:creationId xmlns:p14="http://schemas.microsoft.com/office/powerpoint/2010/main" val="257096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x-none" sz="1800" b="1" dirty="0">
                <a:effectLst/>
                <a:latin typeface="Verdana" panose="020B0604030504040204" pitchFamily="34" charset="0"/>
                <a:ea typeface="Times New Roman" panose="02020603050405020304" pitchFamily="18" charset="0"/>
                <a:cs typeface="Times New Roman" panose="02020603050405020304" pitchFamily="18" charset="0"/>
              </a:rPr>
              <a:t>Have students pair up, face each other and practice the following </a:t>
            </a:r>
            <a:r>
              <a:rPr lang="x-none" sz="1800" b="1" i="1" dirty="0">
                <a:effectLst/>
                <a:latin typeface="Verdana" panose="020B0604030504040204" pitchFamily="34" charset="0"/>
                <a:ea typeface="Times New Roman" panose="02020603050405020304" pitchFamily="18" charset="0"/>
                <a:cs typeface="Times New Roman" panose="02020603050405020304" pitchFamily="18" charset="0"/>
              </a:rPr>
              <a:t>bucket filling</a:t>
            </a:r>
            <a:r>
              <a:rPr lang="x-none" sz="1800" b="1" dirty="0">
                <a:effectLst/>
                <a:latin typeface="Verdana" panose="020B0604030504040204" pitchFamily="34" charset="0"/>
                <a:ea typeface="Times New Roman" panose="02020603050405020304" pitchFamily="18" charset="0"/>
                <a:cs typeface="Times New Roman" panose="02020603050405020304" pitchFamily="18" charset="0"/>
              </a:rPr>
              <a:t> ideas:</a:t>
            </a:r>
            <a:endParaRPr lang="en-US" sz="1800" b="1" dirty="0">
              <a:effectLst/>
              <a:latin typeface="Garamond" panose="02020404030301010803"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Verdana" panose="020B0604030504040204" pitchFamily="34" charset="0"/>
                <a:ea typeface="Times New Roman" panose="02020603050405020304" pitchFamily="18" charset="0"/>
              </a:rPr>
              <a:t>Show different ways to greet one another (good morning, smile, high five, wave </a:t>
            </a:r>
            <a:r>
              <a:rPr lang="en-US" sz="1800" dirty="0" err="1">
                <a:effectLst/>
                <a:latin typeface="Verdana" panose="020B0604030504040204" pitchFamily="34" charset="0"/>
                <a:ea typeface="Times New Roman" panose="02020603050405020304" pitchFamily="18" charset="0"/>
              </a:rPr>
              <a:t>etc</a:t>
            </a:r>
            <a:r>
              <a:rPr lang="en-US" sz="1800" dirty="0">
                <a:effectLst/>
                <a:latin typeface="Verdana" panose="020B060403050404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Verdana" panose="020B0604030504040204" pitchFamily="34" charset="0"/>
                <a:ea typeface="Times New Roman" panose="02020603050405020304" pitchFamily="18" charset="0"/>
              </a:rPr>
              <a:t>Act out how students can actively listen to someone speaking to them and share something good about their week.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n-US" sz="1800" dirty="0">
                <a:effectLst/>
                <a:latin typeface="Verdana" panose="020B0604030504040204" pitchFamily="34" charset="0"/>
                <a:ea typeface="Times New Roman" panose="02020603050405020304" pitchFamily="18" charset="0"/>
              </a:rPr>
              <a:t>Ask two students at a time to act out these scenarios at the front of the room or think of more!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Verdana" panose="020B0604030504040204" pitchFamily="34" charset="0"/>
                <a:ea typeface="Times New Roman" panose="02020603050405020304" pitchFamily="18" charset="0"/>
              </a:rPr>
              <a:t>Someone was running on the playground and fell. They look upset. What could you do to </a:t>
            </a:r>
            <a:r>
              <a:rPr lang="en-US" sz="1800" i="1" dirty="0">
                <a:effectLst/>
                <a:latin typeface="Verdana" panose="020B0604030504040204" pitchFamily="34" charset="0"/>
                <a:ea typeface="Times New Roman" panose="02020603050405020304" pitchFamily="18" charset="0"/>
              </a:rPr>
              <a:t>fill their bucket</a:t>
            </a:r>
            <a:r>
              <a:rPr lang="en-US" sz="1800" dirty="0">
                <a:effectLst/>
                <a:latin typeface="Verdana" panose="020B060403050404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Verdana" panose="020B0604030504040204" pitchFamily="34" charset="0"/>
                <a:ea typeface="Times New Roman" panose="02020603050405020304" pitchFamily="18" charset="0"/>
              </a:rPr>
              <a:t>As you are walking to school, you find a wallet. What can you do to be a </a:t>
            </a:r>
            <a:r>
              <a:rPr lang="en-US" sz="1800" i="1" dirty="0">
                <a:effectLst/>
                <a:latin typeface="Verdana" panose="020B0604030504040204" pitchFamily="34" charset="0"/>
                <a:ea typeface="Times New Roman" panose="02020603050405020304" pitchFamily="18" charset="0"/>
              </a:rPr>
              <a:t>bucket filler</a:t>
            </a:r>
            <a:r>
              <a:rPr lang="en-US" sz="1800" dirty="0">
                <a:effectLst/>
                <a:latin typeface="Verdana" panose="020B060403050404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Verdana" panose="020B0604030504040204" pitchFamily="34" charset="0"/>
                <a:ea typeface="Times New Roman" panose="02020603050405020304" pitchFamily="18" charset="0"/>
              </a:rPr>
              <a:t>You see someone cut in front of another person for the monkey bars in a rude way. How can you protect their bucket?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Verdana" panose="020B0604030504040204" pitchFamily="34" charset="0"/>
                <a:ea typeface="Times New Roman" panose="02020603050405020304" pitchFamily="18" charset="0"/>
              </a:rPr>
              <a:t>You want a book someone else has. You ask them if you can have a turn. They say, “No.” How can you respond in a bucket filling way?</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Verdana" panose="020B0604030504040204" pitchFamily="34" charset="0"/>
                <a:ea typeface="Times New Roman" panose="02020603050405020304" pitchFamily="18" charset="0"/>
              </a:rPr>
              <a:t>When a parent comes home from work, they say they had a bad day. They yell at you to pick up your toys. You realize their bucket is low. What can you do </a:t>
            </a:r>
            <a:r>
              <a:rPr lang="en-US" sz="1800" i="1" dirty="0">
                <a:effectLst/>
                <a:latin typeface="Verdana" panose="020B0604030504040204" pitchFamily="34" charset="0"/>
                <a:ea typeface="Times New Roman" panose="02020603050405020304" pitchFamily="18" charset="0"/>
              </a:rPr>
              <a:t>to fill their bucket?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F50C3D00-B2F6-4D83-A049-FE51B6E62AD3}" type="slidenum">
              <a:rPr lang="en-US" smtClean="0"/>
              <a:pPr>
                <a:defRPr/>
              </a:pPr>
              <a:t>21</a:t>
            </a:fld>
            <a:endParaRPr lang="en-US"/>
          </a:p>
        </p:txBody>
      </p:sp>
    </p:spTree>
    <p:extLst>
      <p:ext uri="{BB962C8B-B14F-4D97-AF65-F5344CB8AC3E}">
        <p14:creationId xmlns:p14="http://schemas.microsoft.com/office/powerpoint/2010/main" val="4112556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dirty="0">
                <a:effectLst/>
                <a:latin typeface="Verdana" panose="020B0604030504040204" pitchFamily="34" charset="0"/>
                <a:ea typeface="Calibri" panose="020F0502020204030204" pitchFamily="34" charset="0"/>
                <a:cs typeface="Times New Roman" panose="02020603050405020304" pitchFamily="18" charset="0"/>
              </a:rPr>
              <a:t>Materials: Large poster or butcher paper with bucket drawn on it, writing tools, and optional post its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Verdana" panose="020B0604030504040204" pitchFamily="34" charset="0"/>
                <a:ea typeface="Calibri" panose="020F0502020204030204" pitchFamily="34" charset="0"/>
                <a:cs typeface="Times New Roman" panose="02020603050405020304" pitchFamily="18" charset="0"/>
              </a:rPr>
              <a:t>Tell students we are going to make a big visual of ways to fill each other’s bucket to display in the room.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100" dirty="0">
                <a:effectLst/>
                <a:latin typeface="Verdana" panose="020B0604030504040204" pitchFamily="34" charset="0"/>
                <a:ea typeface="Calibri" panose="020F0502020204030204" pitchFamily="34" charset="0"/>
                <a:cs typeface="Times New Roman" panose="02020603050405020304" pitchFamily="18" charset="0"/>
              </a:rPr>
              <a:t>Put students in small table groups to brainstorm how students can fill their classmates’ buckets (say hello, wait your turn, give a compliment, do what you say you will do).</a:t>
            </a:r>
          </a:p>
          <a:p>
            <a:pPr marL="342900" marR="0" lvl="0" indent="-342900">
              <a:spcBef>
                <a:spcPts val="0"/>
              </a:spcBef>
              <a:spcAft>
                <a:spcPts val="0"/>
              </a:spcAft>
              <a:buFont typeface="Symbol" panose="05050102010706020507" pitchFamily="18" charset="2"/>
              <a:buChar char=""/>
            </a:pPr>
            <a:r>
              <a:rPr lang="en-US" sz="1100" dirty="0">
                <a:effectLst/>
                <a:latin typeface="Verdana" panose="020B0604030504040204" pitchFamily="34" charset="0"/>
                <a:ea typeface="Calibri" panose="020F0502020204030204" pitchFamily="34" charset="0"/>
                <a:cs typeface="Times New Roman" panose="02020603050405020304" pitchFamily="18" charset="0"/>
              </a:rPr>
              <a:t>Have each group come up and write their ideas into the bucket, effectively filling it for everyone.</a:t>
            </a:r>
          </a:p>
          <a:p>
            <a:pPr marL="742950" marR="0" lvl="1" indent="-285750">
              <a:spcBef>
                <a:spcPts val="0"/>
              </a:spcBef>
              <a:spcAft>
                <a:spcPts val="0"/>
              </a:spcAft>
              <a:buFont typeface="Courier New" panose="02070309020205020404" pitchFamily="49" charset="0"/>
              <a:buChar char="o"/>
            </a:pPr>
            <a:r>
              <a:rPr lang="en-US" sz="1100" dirty="0">
                <a:effectLst/>
                <a:latin typeface="Verdana" panose="020B0604030504040204" pitchFamily="34" charset="0"/>
                <a:ea typeface="Calibri" panose="020F0502020204030204" pitchFamily="34" charset="0"/>
                <a:cs typeface="Times New Roman" panose="02020603050405020304" pitchFamily="18" charset="0"/>
              </a:rPr>
              <a:t>For younger students, ask them to brainstorm together and give each student a piece of paper to draw a picture for their idea (a hand waving hello, a smile, friends playing) and then write the words down next to the picture once it is up on the bucket. </a:t>
            </a:r>
          </a:p>
          <a:p>
            <a:endParaRPr lang="en-US" dirty="0"/>
          </a:p>
        </p:txBody>
      </p:sp>
      <p:sp>
        <p:nvSpPr>
          <p:cNvPr id="4" name="Slide Number Placeholder 3"/>
          <p:cNvSpPr>
            <a:spLocks noGrp="1"/>
          </p:cNvSpPr>
          <p:nvPr>
            <p:ph type="sldNum" sz="quarter" idx="5"/>
          </p:nvPr>
        </p:nvSpPr>
        <p:spPr/>
        <p:txBody>
          <a:bodyPr/>
          <a:lstStyle/>
          <a:p>
            <a:pPr>
              <a:defRPr/>
            </a:pPr>
            <a:fld id="{F50C3D00-B2F6-4D83-A049-FE51B6E62AD3}" type="slidenum">
              <a:rPr lang="en-US" smtClean="0"/>
              <a:pPr>
                <a:defRPr/>
              </a:pPr>
              <a:t>22</a:t>
            </a:fld>
            <a:endParaRPr lang="en-US"/>
          </a:p>
        </p:txBody>
      </p:sp>
    </p:spTree>
    <p:extLst>
      <p:ext uri="{BB962C8B-B14F-4D97-AF65-F5344CB8AC3E}">
        <p14:creationId xmlns:p14="http://schemas.microsoft.com/office/powerpoint/2010/main" val="418392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dirty="0"/>
              <a:t>Role model how to be a </a:t>
            </a:r>
            <a:r>
              <a:rPr lang="en-US" sz="1200" i="1" dirty="0"/>
              <a:t>bucket filler </a:t>
            </a:r>
            <a:r>
              <a:rPr lang="en-US" sz="1200" dirty="0"/>
              <a:t>by saying something kind to someone in the classroom.</a:t>
            </a:r>
          </a:p>
          <a:p>
            <a:r>
              <a:rPr lang="en-US" sz="1200" dirty="0"/>
              <a:t>• Ask volunteers to demonstrate how to be a </a:t>
            </a:r>
            <a:r>
              <a:rPr lang="en-US" sz="1200" i="1" dirty="0"/>
              <a:t>bucket filler </a:t>
            </a:r>
            <a:r>
              <a:rPr lang="en-US" i="1" dirty="0"/>
              <a:t>by saying:</a:t>
            </a:r>
            <a:endParaRPr lang="en-US" sz="1200" dirty="0"/>
          </a:p>
          <a:p>
            <a:pPr>
              <a:spcBef>
                <a:spcPts val="0"/>
              </a:spcBef>
            </a:pPr>
            <a:r>
              <a:rPr lang="en-US" sz="1200" dirty="0"/>
              <a:t>	I like the way you…</a:t>
            </a:r>
          </a:p>
          <a:p>
            <a:pPr>
              <a:spcBef>
                <a:spcPts val="0"/>
              </a:spcBef>
            </a:pPr>
            <a:r>
              <a:rPr lang="en-US" sz="1200" dirty="0"/>
              <a:t>	You are really good at…</a:t>
            </a:r>
          </a:p>
          <a:p>
            <a:pPr>
              <a:spcBef>
                <a:spcPts val="0"/>
              </a:spcBef>
            </a:pPr>
            <a:r>
              <a:rPr lang="en-US" sz="1200" dirty="0"/>
              <a:t>	One quality I have noticed about you is…</a:t>
            </a:r>
          </a:p>
          <a:p>
            <a:r>
              <a:rPr lang="en-US" sz="1200" dirty="0"/>
              <a:t>• Ask students to exchange </a:t>
            </a:r>
            <a:r>
              <a:rPr lang="en-US" sz="1200" i="1" dirty="0"/>
              <a:t>words of affirmation </a:t>
            </a:r>
            <a:r>
              <a:rPr lang="en-US" sz="1200" dirty="0"/>
              <a:t>with a partner.</a:t>
            </a:r>
          </a:p>
          <a:p>
            <a:r>
              <a:rPr lang="en-US" sz="1600" b="1" dirty="0"/>
              <a:t>Challenge</a:t>
            </a:r>
            <a:r>
              <a:rPr lang="en-US" dirty="0"/>
              <a:t>: Tell students that you care. Ask students to share their progress with you when they see you around school!</a:t>
            </a:r>
          </a:p>
          <a:p>
            <a:endParaRPr lang="en-US" dirty="0"/>
          </a:p>
        </p:txBody>
      </p:sp>
      <p:sp>
        <p:nvSpPr>
          <p:cNvPr id="4" name="Slide Number Placeholder 3"/>
          <p:cNvSpPr>
            <a:spLocks noGrp="1"/>
          </p:cNvSpPr>
          <p:nvPr>
            <p:ph type="sldNum" sz="quarter" idx="5"/>
          </p:nvPr>
        </p:nvSpPr>
        <p:spPr/>
        <p:txBody>
          <a:bodyPr/>
          <a:lstStyle/>
          <a:p>
            <a:pPr>
              <a:defRPr/>
            </a:pPr>
            <a:fld id="{F50C3D00-B2F6-4D83-A049-FE51B6E62AD3}" type="slidenum">
              <a:rPr lang="en-US" smtClean="0"/>
              <a:pPr>
                <a:defRPr/>
              </a:pPr>
              <a:t>23</a:t>
            </a:fld>
            <a:endParaRPr lang="en-US"/>
          </a:p>
        </p:txBody>
      </p:sp>
    </p:spTree>
    <p:extLst>
      <p:ext uri="{BB962C8B-B14F-4D97-AF65-F5344CB8AC3E}">
        <p14:creationId xmlns:p14="http://schemas.microsoft.com/office/powerpoint/2010/main" val="2863897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24</a:t>
            </a:fld>
            <a:endParaRPr lang="en-US"/>
          </a:p>
        </p:txBody>
      </p:sp>
    </p:spTree>
    <p:extLst>
      <p:ext uri="{BB962C8B-B14F-4D97-AF65-F5344CB8AC3E}">
        <p14:creationId xmlns:p14="http://schemas.microsoft.com/office/powerpoint/2010/main" val="3738416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50C3D00-B2F6-4D83-A049-FE51B6E62AD3}" type="slidenum">
              <a:rPr lang="en-US" smtClean="0"/>
              <a:pPr>
                <a:defRPr/>
              </a:pPr>
              <a:t>25</a:t>
            </a:fld>
            <a:endParaRPr lang="en-US"/>
          </a:p>
        </p:txBody>
      </p:sp>
    </p:spTree>
    <p:extLst>
      <p:ext uri="{BB962C8B-B14F-4D97-AF65-F5344CB8AC3E}">
        <p14:creationId xmlns:p14="http://schemas.microsoft.com/office/powerpoint/2010/main" val="652830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defRPr/>
            </a:pPr>
            <a:endParaRPr lang="en-US" sz="11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F50C3D00-B2F6-4D83-A049-FE51B6E62AD3}" type="slidenum">
              <a:rPr lang="en-US" smtClean="0"/>
              <a:pPr>
                <a:defRPr/>
              </a:pPr>
              <a:t>27</a:t>
            </a:fld>
            <a:endParaRPr lang="en-US"/>
          </a:p>
        </p:txBody>
      </p:sp>
    </p:spTree>
    <p:extLst>
      <p:ext uri="{BB962C8B-B14F-4D97-AF65-F5344CB8AC3E}">
        <p14:creationId xmlns:p14="http://schemas.microsoft.com/office/powerpoint/2010/main" val="103104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2</a:t>
            </a:fld>
            <a:endParaRPr lang="en-US"/>
          </a:p>
        </p:txBody>
      </p:sp>
    </p:spTree>
    <p:extLst>
      <p:ext uri="{BB962C8B-B14F-4D97-AF65-F5344CB8AC3E}">
        <p14:creationId xmlns:p14="http://schemas.microsoft.com/office/powerpoint/2010/main" val="137916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defRPr/>
            </a:pPr>
            <a:endParaRPr lang="en-US" sz="11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F50C3D00-B2F6-4D83-A049-FE51B6E62AD3}" type="slidenum">
              <a:rPr lang="en-US" smtClean="0"/>
              <a:pPr>
                <a:defRPr/>
              </a:pPr>
              <a:t>28</a:t>
            </a:fld>
            <a:endParaRPr lang="en-US"/>
          </a:p>
        </p:txBody>
      </p:sp>
    </p:spTree>
    <p:extLst>
      <p:ext uri="{BB962C8B-B14F-4D97-AF65-F5344CB8AC3E}">
        <p14:creationId xmlns:p14="http://schemas.microsoft.com/office/powerpoint/2010/main" val="2081057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might be a rowdy one, depending on your class, but I promise getting the kids moving will also get them thinking. </a:t>
            </a:r>
          </a:p>
        </p:txBody>
      </p:sp>
      <p:sp>
        <p:nvSpPr>
          <p:cNvPr id="4" name="Slide Number Placeholder 3"/>
          <p:cNvSpPr>
            <a:spLocks noGrp="1"/>
          </p:cNvSpPr>
          <p:nvPr>
            <p:ph type="sldNum" sz="quarter" idx="5"/>
          </p:nvPr>
        </p:nvSpPr>
        <p:spPr/>
        <p:txBody>
          <a:bodyPr/>
          <a:lstStyle/>
          <a:p>
            <a:pPr>
              <a:defRPr/>
            </a:pPr>
            <a:fld id="{F50C3D00-B2F6-4D83-A049-FE51B6E62AD3}" type="slidenum">
              <a:rPr lang="en-US" smtClean="0"/>
              <a:pPr>
                <a:defRPr/>
              </a:pPr>
              <a:t>29</a:t>
            </a:fld>
            <a:endParaRPr lang="en-US"/>
          </a:p>
        </p:txBody>
      </p:sp>
    </p:spTree>
    <p:extLst>
      <p:ext uri="{BB962C8B-B14F-4D97-AF65-F5344CB8AC3E}">
        <p14:creationId xmlns:p14="http://schemas.microsoft.com/office/powerpoint/2010/main" val="1492526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50C3D00-B2F6-4D83-A049-FE51B6E62AD3}" type="slidenum">
              <a:rPr lang="en-US" smtClean="0"/>
              <a:pPr>
                <a:defRPr/>
              </a:pPr>
              <a:t>30</a:t>
            </a:fld>
            <a:endParaRPr lang="en-US"/>
          </a:p>
        </p:txBody>
      </p:sp>
    </p:spTree>
    <p:extLst>
      <p:ext uri="{BB962C8B-B14F-4D97-AF65-F5344CB8AC3E}">
        <p14:creationId xmlns:p14="http://schemas.microsoft.com/office/powerpoint/2010/main" val="2393230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31</a:t>
            </a:fld>
            <a:endParaRPr lang="en-US"/>
          </a:p>
        </p:txBody>
      </p:sp>
    </p:spTree>
    <p:extLst>
      <p:ext uri="{BB962C8B-B14F-4D97-AF65-F5344CB8AC3E}">
        <p14:creationId xmlns:p14="http://schemas.microsoft.com/office/powerpoint/2010/main" val="453847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50C3D00-B2F6-4D83-A049-FE51B6E62AD3}" type="slidenum">
              <a:rPr lang="en-US" smtClean="0"/>
              <a:pPr>
                <a:defRPr/>
              </a:pPr>
              <a:t>33</a:t>
            </a:fld>
            <a:endParaRPr lang="en-US"/>
          </a:p>
        </p:txBody>
      </p:sp>
    </p:spTree>
    <p:extLst>
      <p:ext uri="{BB962C8B-B14F-4D97-AF65-F5344CB8AC3E}">
        <p14:creationId xmlns:p14="http://schemas.microsoft.com/office/powerpoint/2010/main" val="41068403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50C3D00-B2F6-4D83-A049-FE51B6E62AD3}" type="slidenum">
              <a:rPr lang="en-US" smtClean="0"/>
              <a:pPr>
                <a:defRPr/>
              </a:pPr>
              <a:t>37</a:t>
            </a:fld>
            <a:endParaRPr lang="en-US"/>
          </a:p>
        </p:txBody>
      </p:sp>
    </p:spTree>
    <p:extLst>
      <p:ext uri="{BB962C8B-B14F-4D97-AF65-F5344CB8AC3E}">
        <p14:creationId xmlns:p14="http://schemas.microsoft.com/office/powerpoint/2010/main" val="800087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include: Someone tells you something about another person that isn’t kind. A kid in your class always seems to be last in line for the cafeteria. At the pool you see an older kid in a life jacket.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38</a:t>
            </a:fld>
            <a:endParaRPr lang="en-US"/>
          </a:p>
        </p:txBody>
      </p:sp>
    </p:spTree>
    <p:extLst>
      <p:ext uri="{BB962C8B-B14F-4D97-AF65-F5344CB8AC3E}">
        <p14:creationId xmlns:p14="http://schemas.microsoft.com/office/powerpoint/2010/main" val="2268806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instruction</a:t>
            </a:r>
          </a:p>
        </p:txBody>
      </p:sp>
      <p:sp>
        <p:nvSpPr>
          <p:cNvPr id="4" name="Slide Number Placeholder 3"/>
          <p:cNvSpPr>
            <a:spLocks noGrp="1"/>
          </p:cNvSpPr>
          <p:nvPr>
            <p:ph type="sldNum" sz="quarter" idx="5"/>
          </p:nvPr>
        </p:nvSpPr>
        <p:spPr/>
        <p:txBody>
          <a:bodyPr/>
          <a:lstStyle/>
          <a:p>
            <a:pPr>
              <a:defRPr/>
            </a:pPr>
            <a:fld id="{F50C3D00-B2F6-4D83-A049-FE51B6E62AD3}" type="slidenum">
              <a:rPr lang="en-US" smtClean="0"/>
              <a:pPr>
                <a:defRPr/>
              </a:pPr>
              <a:t>39</a:t>
            </a:fld>
            <a:endParaRPr lang="en-US"/>
          </a:p>
        </p:txBody>
      </p:sp>
    </p:spTree>
    <p:extLst>
      <p:ext uri="{BB962C8B-B14F-4D97-AF65-F5344CB8AC3E}">
        <p14:creationId xmlns:p14="http://schemas.microsoft.com/office/powerpoint/2010/main" val="35310236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instruction for 3-6</a:t>
            </a:r>
          </a:p>
        </p:txBody>
      </p:sp>
      <p:sp>
        <p:nvSpPr>
          <p:cNvPr id="4" name="Slide Number Placeholder 3"/>
          <p:cNvSpPr>
            <a:spLocks noGrp="1"/>
          </p:cNvSpPr>
          <p:nvPr>
            <p:ph type="sldNum" sz="quarter" idx="5"/>
          </p:nvPr>
        </p:nvSpPr>
        <p:spPr/>
        <p:txBody>
          <a:bodyPr/>
          <a:lstStyle/>
          <a:p>
            <a:pPr>
              <a:defRPr/>
            </a:pPr>
            <a:fld id="{F50C3D00-B2F6-4D83-A049-FE51B6E62AD3}" type="slidenum">
              <a:rPr lang="en-US" smtClean="0"/>
              <a:pPr>
                <a:defRPr/>
              </a:pPr>
              <a:t>40</a:t>
            </a:fld>
            <a:endParaRPr lang="en-US"/>
          </a:p>
        </p:txBody>
      </p:sp>
    </p:spTree>
    <p:extLst>
      <p:ext uri="{BB962C8B-B14F-4D97-AF65-F5344CB8AC3E}">
        <p14:creationId xmlns:p14="http://schemas.microsoft.com/office/powerpoint/2010/main" val="18085534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50C3D00-B2F6-4D83-A049-FE51B6E62AD3}" type="slidenum">
              <a:rPr lang="en-US" smtClean="0"/>
              <a:pPr>
                <a:defRPr/>
              </a:pPr>
              <a:t>41</a:t>
            </a:fld>
            <a:endParaRPr lang="en-US"/>
          </a:p>
        </p:txBody>
      </p:sp>
    </p:spTree>
    <p:extLst>
      <p:ext uri="{BB962C8B-B14F-4D97-AF65-F5344CB8AC3E}">
        <p14:creationId xmlns:p14="http://schemas.microsoft.com/office/powerpoint/2010/main" val="3952046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6676" y="4501436"/>
            <a:ext cx="5096722" cy="4156234"/>
          </a:xfrm>
        </p:spPr>
        <p:txBody>
          <a:bodyPr/>
          <a:lstStyle/>
          <a:p>
            <a:pPr marL="0" marR="0">
              <a:spcBef>
                <a:spcPts val="0"/>
              </a:spcBef>
              <a:spcAft>
                <a:spcPts val="0"/>
              </a:spcAft>
            </a:pPr>
            <a:r>
              <a:rPr lang="en-US" sz="1200" b="1" dirty="0">
                <a:solidFill>
                  <a:srgbClr val="0070C0"/>
                </a:solidFill>
                <a:effectLst/>
                <a:latin typeface="Verdana" panose="020B0604030504040204" pitchFamily="34" charset="0"/>
                <a:ea typeface="Calibri" panose="020F0502020204030204" pitchFamily="34" charset="0"/>
                <a:cs typeface="Arial" panose="020B0604020202020204" pitchFamily="34" charset="0"/>
              </a:rPr>
              <a:t>Definition of </a:t>
            </a:r>
            <a:r>
              <a:rPr lang="en-US" sz="1200" b="1" i="1" dirty="0">
                <a:solidFill>
                  <a:srgbClr val="0070C0"/>
                </a:solidFill>
                <a:effectLst/>
                <a:latin typeface="Verdana" panose="020B0604030504040204" pitchFamily="34" charset="0"/>
                <a:ea typeface="Calibri" panose="020F0502020204030204" pitchFamily="34" charset="0"/>
                <a:cs typeface="Arial" panose="020B0604020202020204" pitchFamily="34" charset="0"/>
              </a:rPr>
              <a:t>UPstander </a:t>
            </a:r>
            <a:endParaRPr lang="en-US" sz="1200" dirty="0">
              <a:effectLst/>
              <a:latin typeface="Times New Roman" panose="02020603050405020304" pitchFamily="18" charset="0"/>
              <a:ea typeface="Calibri" panose="020F0502020204030204" pitchFamily="34" charset="0"/>
            </a:endParaRPr>
          </a:p>
          <a:p>
            <a:pPr marL="0" marR="0">
              <a:lnSpc>
                <a:spcPct val="115000"/>
              </a:lnSpc>
              <a:spcBef>
                <a:spcPts val="0"/>
              </a:spcBef>
              <a:spcAft>
                <a:spcPts val="0"/>
              </a:spcAft>
            </a:pPr>
            <a:r>
              <a:rPr lang="en-US" sz="1200" b="1" dirty="0">
                <a:effectLst/>
                <a:latin typeface="Verdana" panose="020B0604030504040204" pitchFamily="34" charset="0"/>
                <a:ea typeface="Calibri" panose="020F0502020204030204" pitchFamily="34" charset="0"/>
                <a:cs typeface="Verdana" panose="020B0604030504040204" pitchFamily="34" charset="0"/>
              </a:rPr>
              <a:t>An </a:t>
            </a:r>
            <a:r>
              <a:rPr lang="en-US" sz="1200" b="1" i="1" dirty="0">
                <a:effectLst/>
                <a:latin typeface="Verdana" panose="020B0604030504040204" pitchFamily="34" charset="0"/>
                <a:ea typeface="Calibri" panose="020F0502020204030204" pitchFamily="34" charset="0"/>
                <a:cs typeface="Verdana" panose="020B0604030504040204" pitchFamily="34" charset="0"/>
              </a:rPr>
              <a:t>UPstander</a:t>
            </a:r>
            <a:r>
              <a:rPr lang="en-US" sz="1200" b="1" dirty="0">
                <a:effectLst/>
                <a:latin typeface="Verdana" panose="020B0604030504040204" pitchFamily="34" charset="0"/>
                <a:ea typeface="Calibri" panose="020F0502020204030204" pitchFamily="34" charset="0"/>
                <a:cs typeface="Verdana" panose="020B0604030504040204" pitchFamily="34" charset="0"/>
              </a:rPr>
              <a:t> is someone who stands up for others by using kindness and empathy to do the right thing. </a:t>
            </a:r>
            <a:r>
              <a:rPr lang="en-US" sz="1200" b="1" dirty="0">
                <a:effectLst/>
                <a:latin typeface="Verdana" panose="020B0604030504040204" pitchFamily="34" charset="0"/>
                <a:ea typeface="Calibri" panose="020F0502020204030204" pitchFamily="34" charset="0"/>
                <a:cs typeface="Times New Roman" panose="02020603050405020304" pitchFamily="18" charset="0"/>
              </a:rPr>
              <a:t>Dependent on standing up for others is the ability to build and maintain healthy relationships. </a:t>
            </a:r>
            <a:endParaRPr lang="en-US" sz="1200" dirty="0"/>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50C3D00-B2F6-4D83-A049-FE51B6E62AD3}" type="slidenum">
              <a:rPr kumimoji="0" lang="en-US" sz="1200" b="0" i="0" u="none" strike="noStrike" kern="1200" cap="none" spc="0" normalizeH="0" baseline="0" noProof="0" smtClean="0">
                <a:ln>
                  <a:noFill/>
                </a:ln>
                <a:solidFill>
                  <a:srgbClr val="000000"/>
                </a:solidFill>
                <a:effectLst/>
                <a:uLnTx/>
                <a:uFillTx/>
                <a:latin typeface="Verdana" pitchFamily="64" charset="0"/>
                <a:ea typeface="ＭＳ Ｐゴシック" pitchFamily="64" charset="-128"/>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Verdana" pitchFamily="64" charset="0"/>
              <a:ea typeface="ＭＳ Ｐゴシック" pitchFamily="64" charset="-128"/>
            </a:endParaRPr>
          </a:p>
        </p:txBody>
      </p:sp>
    </p:spTree>
    <p:extLst>
      <p:ext uri="{BB962C8B-B14F-4D97-AF65-F5344CB8AC3E}">
        <p14:creationId xmlns:p14="http://schemas.microsoft.com/office/powerpoint/2010/main" val="25764978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42</a:t>
            </a:fld>
            <a:endParaRPr lang="en-US"/>
          </a:p>
        </p:txBody>
      </p:sp>
    </p:spTree>
    <p:extLst>
      <p:ext uri="{BB962C8B-B14F-4D97-AF65-F5344CB8AC3E}">
        <p14:creationId xmlns:p14="http://schemas.microsoft.com/office/powerpoint/2010/main" val="12358911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50C3D00-B2F6-4D83-A049-FE51B6E62AD3}" type="slidenum">
              <a:rPr lang="en-US" smtClean="0"/>
              <a:pPr>
                <a:defRPr/>
              </a:pPr>
              <a:t>43</a:t>
            </a:fld>
            <a:endParaRPr lang="en-US"/>
          </a:p>
        </p:txBody>
      </p:sp>
    </p:spTree>
    <p:extLst>
      <p:ext uri="{BB962C8B-B14F-4D97-AF65-F5344CB8AC3E}">
        <p14:creationId xmlns:p14="http://schemas.microsoft.com/office/powerpoint/2010/main" val="4218148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50C3D00-B2F6-4D83-A049-FE51B6E62AD3}" type="slidenum">
              <a:rPr lang="en-US" smtClean="0"/>
              <a:pPr>
                <a:defRPr/>
              </a:pPr>
              <a:t>45</a:t>
            </a:fld>
            <a:endParaRPr lang="en-US"/>
          </a:p>
        </p:txBody>
      </p:sp>
    </p:spTree>
    <p:extLst>
      <p:ext uri="{BB962C8B-B14F-4D97-AF65-F5344CB8AC3E}">
        <p14:creationId xmlns:p14="http://schemas.microsoft.com/office/powerpoint/2010/main" val="17419924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dirty="0"/>
              <a:t>This particular one can take a lot of planning- but it gets everyone talking and supporting and focusing on the positive things you are learning in class. Volunteer during recess and encourage other readers to do the same. You could even do it at the beginning of school for parents who cannot take more time out of their schedule to come work a recess. </a:t>
            </a:r>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46</a:t>
            </a:fld>
            <a:endParaRPr lang="en-US" dirty="0"/>
          </a:p>
        </p:txBody>
      </p:sp>
    </p:spTree>
    <p:extLst>
      <p:ext uri="{BB962C8B-B14F-4D97-AF65-F5344CB8AC3E}">
        <p14:creationId xmlns:p14="http://schemas.microsoft.com/office/powerpoint/2010/main" val="682101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defRPr/>
            </a:pPr>
            <a:endParaRPr lang="en-US" sz="11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F50C3D00-B2F6-4D83-A049-FE51B6E62AD3}" type="slidenum">
              <a:rPr lang="en-US" smtClean="0"/>
              <a:pPr>
                <a:defRPr/>
              </a:pPr>
              <a:t>47</a:t>
            </a:fld>
            <a:endParaRPr lang="en-US"/>
          </a:p>
        </p:txBody>
      </p:sp>
    </p:spTree>
    <p:extLst>
      <p:ext uri="{BB962C8B-B14F-4D97-AF65-F5344CB8AC3E}">
        <p14:creationId xmlns:p14="http://schemas.microsoft.com/office/powerpoint/2010/main" val="3565630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0"/>
              </a:spcBef>
            </a:pPr>
            <a:endParaRPr lang="en-US" sz="1100" b="1" dirty="0">
              <a:effectLst/>
              <a:latin typeface="Verdana" panose="020B0604030504040204" pitchFamily="34" charset="0"/>
              <a:ea typeface="Times New Roman" panose="02020603050405020304" pitchFamily="18" charset="0"/>
            </a:endParaRPr>
          </a:p>
          <a:p>
            <a:pPr marL="0">
              <a:spcBef>
                <a:spcPts val="0"/>
              </a:spcBef>
            </a:pPr>
            <a:r>
              <a:rPr lang="en-US" b="1" dirty="0">
                <a:effectLst/>
                <a:latin typeface="Verdana" panose="020B0604030504040204" pitchFamily="34" charset="0"/>
                <a:ea typeface="Times New Roman" panose="02020603050405020304" pitchFamily="18" charset="0"/>
              </a:rPr>
              <a:t>School Communication for Parents:</a:t>
            </a:r>
            <a:r>
              <a:rPr lang="en-US" b="1" dirty="0">
                <a:solidFill>
                  <a:srgbClr val="FF0000"/>
                </a:solidFill>
                <a:effectLst/>
                <a:latin typeface="Verdana" panose="020B0604030504040204" pitchFamily="34"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dirty="0">
                <a:effectLst/>
                <a:latin typeface="Verdana" panose="020B0604030504040204" pitchFamily="34" charset="0"/>
                <a:ea typeface="Times New Roman" panose="02020603050405020304" pitchFamily="18" charset="0"/>
              </a:rPr>
              <a:t>Share the message of </a:t>
            </a:r>
            <a:r>
              <a:rPr lang="en-US" i="1" dirty="0">
                <a:effectLst/>
                <a:latin typeface="Verdana" panose="020B0604030504040204" pitchFamily="34" charset="0"/>
                <a:ea typeface="Times New Roman" panose="02020603050405020304" pitchFamily="18" charset="0"/>
              </a:rPr>
              <a:t>bucket filling</a:t>
            </a:r>
            <a:r>
              <a:rPr lang="en-US" dirty="0">
                <a:effectLst/>
                <a:latin typeface="Verdana" panose="020B0604030504040204" pitchFamily="34" charset="0"/>
                <a:ea typeface="Times New Roman" panose="02020603050405020304" pitchFamily="18" charset="0"/>
              </a:rPr>
              <a:t>! Consider multiple ways of sharing the information from the ABC lesson:</a:t>
            </a:r>
            <a:endParaRPr lang="en-US"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effectLst/>
                <a:latin typeface="Verdana" panose="020B0604030504040204" pitchFamily="34" charset="0"/>
                <a:ea typeface="Times New Roman" panose="02020603050405020304" pitchFamily="18" charset="0"/>
              </a:rPr>
              <a:t>Put the monthly tag line on the school marquee or on a school bulletin board.</a:t>
            </a:r>
            <a:endParaRPr lang="en-US"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effectLst/>
                <a:latin typeface="Verdana" panose="020B0604030504040204" pitchFamily="34" charset="0"/>
                <a:ea typeface="Times New Roman" panose="02020603050405020304" pitchFamily="18" charset="0"/>
              </a:rPr>
              <a:t>Use the newsletter blurb or newsletter in your school news.</a:t>
            </a:r>
            <a:endParaRPr lang="en-US"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effectLst/>
                <a:latin typeface="Verdana" panose="020B0604030504040204" pitchFamily="34" charset="0"/>
                <a:ea typeface="Times New Roman" panose="02020603050405020304" pitchFamily="18" charset="0"/>
              </a:rPr>
              <a:t>Send home the letter in hard copy or via email as a classroom or school blast.</a:t>
            </a:r>
            <a:endParaRPr lang="en-US"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effectLst/>
                <a:latin typeface="Verdana" panose="020B0604030504040204" pitchFamily="34" charset="0"/>
                <a:ea typeface="Times New Roman" panose="02020603050405020304" pitchFamily="18" charset="0"/>
              </a:rPr>
              <a:t>Print out the stickers and have students bring or wear them home.</a:t>
            </a:r>
            <a:endParaRPr lang="en-US"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effectLst/>
                <a:latin typeface="Verdana" panose="020B0604030504040204" pitchFamily="34" charset="0"/>
                <a:ea typeface="Times New Roman" panose="02020603050405020304" pitchFamily="18" charset="0"/>
              </a:rPr>
              <a:t>Send home blank </a:t>
            </a:r>
            <a:r>
              <a:rPr lang="en-US" i="1" dirty="0">
                <a:effectLst/>
                <a:latin typeface="Verdana" panose="020B0604030504040204" pitchFamily="34" charset="0"/>
                <a:ea typeface="Times New Roman" panose="02020603050405020304" pitchFamily="18" charset="0"/>
              </a:rPr>
              <a:t>Bucket Grams</a:t>
            </a:r>
            <a:r>
              <a:rPr lang="en-US" dirty="0">
                <a:effectLst/>
                <a:latin typeface="Verdana" panose="020B0604030504040204" pitchFamily="34" charset="0"/>
                <a:ea typeface="Times New Roman" panose="02020603050405020304" pitchFamily="18" charset="0"/>
              </a:rPr>
              <a:t> for families to fill out.</a:t>
            </a:r>
            <a:endParaRPr lang="en-US"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effectLst/>
                <a:latin typeface="Verdana" panose="020B0604030504040204" pitchFamily="34" charset="0"/>
                <a:ea typeface="Times New Roman" panose="02020603050405020304" pitchFamily="18" charset="0"/>
              </a:rPr>
              <a:t>Post information on the school website. Create a Project Cornerstone section.</a:t>
            </a:r>
            <a:endParaRPr lang="en-US"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p>
            <a:pPr marL="0">
              <a:spcBef>
                <a:spcPts val="0"/>
              </a:spcBef>
              <a:buFont typeface="Arial" pitchFamily="34" charset="0"/>
              <a:buNone/>
            </a:pPr>
            <a:endParaRPr lang="en-US" sz="1200"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48</a:t>
            </a:fld>
            <a:endParaRPr lang="en-US" dirty="0"/>
          </a:p>
        </p:txBody>
      </p:sp>
    </p:spTree>
    <p:extLst>
      <p:ext uri="{BB962C8B-B14F-4D97-AF65-F5344CB8AC3E}">
        <p14:creationId xmlns:p14="http://schemas.microsoft.com/office/powerpoint/2010/main" val="682101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Remind your ABC Readers of:</a:t>
            </a:r>
          </a:p>
          <a:p>
            <a:pPr marL="171450" indent="-171450">
              <a:buFont typeface="Arial" panose="020B0604020202020204" pitchFamily="34" charset="0"/>
              <a:buChar char="•"/>
            </a:pPr>
            <a:r>
              <a:rPr lang="en-US" dirty="0"/>
              <a:t>Reading</a:t>
            </a:r>
            <a:r>
              <a:rPr lang="en-US" baseline="0" dirty="0"/>
              <a:t> Schedule</a:t>
            </a:r>
          </a:p>
          <a:p>
            <a:pPr marL="628650" lvl="1" indent="-171450">
              <a:buFont typeface="Arial" panose="020B0604020202020204" pitchFamily="34" charset="0"/>
              <a:buChar char="•"/>
            </a:pPr>
            <a:r>
              <a:rPr lang="en-US" dirty="0"/>
              <a:t>Please encourage your volunteers to log all ABC activities on the sign in</a:t>
            </a:r>
          </a:p>
          <a:p>
            <a:pPr marL="628650" lvl="1" indent="-171450">
              <a:buFont typeface="Arial" panose="020B0604020202020204" pitchFamily="34" charset="0"/>
              <a:buChar char="•"/>
            </a:pPr>
            <a:r>
              <a:rPr lang="en-US" baseline="0" dirty="0"/>
              <a:t>Check this regularly to monitor volunteers</a:t>
            </a:r>
          </a:p>
          <a:p>
            <a:pPr marL="171450" indent="-171450">
              <a:buFont typeface="Arial" panose="020B0604020202020204" pitchFamily="34" charset="0"/>
              <a:buChar char="•"/>
            </a:pPr>
            <a:r>
              <a:rPr lang="en-US" baseline="0" dirty="0"/>
              <a:t>Planning Support and trainings</a:t>
            </a:r>
          </a:p>
          <a:p>
            <a:pPr marL="628650" lvl="1" indent="-171450">
              <a:buFont typeface="Arial" panose="020B0604020202020204" pitchFamily="34" charset="0"/>
              <a:buChar char="•"/>
            </a:pPr>
            <a:r>
              <a:rPr lang="en-US" baseline="0" dirty="0"/>
              <a:t>Grade Level meeting </a:t>
            </a:r>
          </a:p>
          <a:p>
            <a:pPr marL="628650" lvl="1" indent="-171450">
              <a:buFont typeface="Arial" panose="020B0604020202020204" pitchFamily="34" charset="0"/>
              <a:buChar char="•"/>
            </a:pPr>
            <a:r>
              <a:rPr lang="en-US" baseline="0" dirty="0"/>
              <a:t>Your 1:1 Coaching availability</a:t>
            </a:r>
          </a:p>
          <a:p>
            <a:pPr marL="171450" indent="-171450">
              <a:buFont typeface="Arial" panose="020B0604020202020204" pitchFamily="34" charset="0"/>
              <a:buChar char="•"/>
            </a:pPr>
            <a:r>
              <a:rPr lang="en-US" baseline="0" dirty="0"/>
              <a:t>Meeting Schedule</a:t>
            </a:r>
          </a:p>
          <a:p>
            <a:pPr marL="628650" lvl="1" indent="-171450">
              <a:buFont typeface="Arial" panose="020B0604020202020204" pitchFamily="34" charset="0"/>
              <a:buChar char="•"/>
            </a:pPr>
            <a:r>
              <a:rPr lang="en-US" dirty="0"/>
              <a:t>Be consistent</a:t>
            </a:r>
            <a:endParaRPr lang="en-US" baseline="0" dirty="0"/>
          </a:p>
          <a:p>
            <a:r>
              <a:rPr lang="en-US" b="1" dirty="0"/>
              <a:t>To the ABC Lead(s):</a:t>
            </a:r>
            <a:endParaRPr lang="en-US" dirty="0"/>
          </a:p>
          <a:p>
            <a:pPr marL="0" marR="0">
              <a:spcBef>
                <a:spcPts val="0"/>
              </a:spcBef>
              <a:spcAft>
                <a:spcPts val="0"/>
              </a:spcAft>
            </a:pPr>
            <a:r>
              <a:rPr lang="en-US" dirty="0"/>
              <a:t>We will be asking you to report activity in November and March. Your reporting of #of volunteers, students, and classrooms numbers is essential to the financial stability of Project Cornerstone. We depend on your reports  for our grant writing and funding requirements. </a:t>
            </a:r>
            <a:r>
              <a:rPr lang="en-US" sz="1400" b="1" dirty="0">
                <a:effectLst/>
                <a:latin typeface="Verdana" panose="020B0604030504040204"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49</a:t>
            </a:fld>
            <a:endParaRPr lang="en-US"/>
          </a:p>
        </p:txBody>
      </p:sp>
    </p:spTree>
    <p:extLst>
      <p:ext uri="{BB962C8B-B14F-4D97-AF65-F5344CB8AC3E}">
        <p14:creationId xmlns:p14="http://schemas.microsoft.com/office/powerpoint/2010/main" val="861546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ts val="2100"/>
              </a:lnSpc>
              <a:spcBef>
                <a:spcPts val="0"/>
              </a:spcBef>
              <a:spcAft>
                <a:spcPts val="0"/>
              </a:spcAft>
              <a:buSzPts val="1000"/>
              <a:buFont typeface="Symbol" panose="05050102010706020507" pitchFamily="18" charset="2"/>
              <a:buChar char=""/>
              <a:tabLst>
                <a:tab pos="457200" algn="l"/>
              </a:tabLst>
            </a:pPr>
            <a:r>
              <a:rPr lang="en-US" sz="1800"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Clearly define the volunteer's role in promoting bucket filling.</a:t>
            </a:r>
            <a:endParaRPr lang="en-US" sz="1800" kern="100" dirty="0">
              <a:solidFill>
                <a:srgbClr val="1F1F1F"/>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ts val="2100"/>
              </a:lnSpc>
              <a:spcBef>
                <a:spcPts val="0"/>
              </a:spcBef>
              <a:spcAft>
                <a:spcPts val="0"/>
              </a:spcAft>
              <a:buSzPts val="1000"/>
              <a:buFont typeface="Symbol" panose="05050102010706020507" pitchFamily="18" charset="2"/>
              <a:buChar char=""/>
              <a:tabLst>
                <a:tab pos="457200" algn="l"/>
              </a:tabLst>
            </a:pPr>
            <a:r>
              <a:rPr lang="en-US" sz="1800"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Emphasize the importance of being a positive role model.</a:t>
            </a:r>
            <a:endParaRPr lang="en-US" sz="1800" kern="100" dirty="0">
              <a:solidFill>
                <a:srgbClr val="1F1F1F"/>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ts val="2100"/>
              </a:lnSpc>
              <a:spcBef>
                <a:spcPts val="0"/>
              </a:spcBef>
              <a:spcAft>
                <a:spcPts val="0"/>
              </a:spcAft>
              <a:buSzPts val="1000"/>
              <a:buFont typeface="Symbol" panose="05050102010706020507" pitchFamily="18" charset="2"/>
              <a:buChar char=""/>
              <a:tabLst>
                <a:tab pos="457200" algn="l"/>
              </a:tabLst>
            </a:pPr>
            <a:r>
              <a:rPr lang="en-US" sz="1800" kern="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Discuss expectations for attendance, punctuality, and communication.</a:t>
            </a:r>
          </a:p>
          <a:p>
            <a:pPr marL="342900" marR="0" lvl="0" indent="-342900">
              <a:lnSpc>
                <a:spcPts val="2100"/>
              </a:lnSpc>
              <a:spcBef>
                <a:spcPts val="0"/>
              </a:spcBef>
              <a:spcAft>
                <a:spcPts val="0"/>
              </a:spcAft>
              <a:buSzPts val="1000"/>
              <a:buFont typeface="Symbol" panose="05050102010706020507" pitchFamily="18" charset="2"/>
              <a:buChar char=""/>
              <a:tabLst>
                <a:tab pos="457200" algn="l"/>
              </a:tabLst>
            </a:pPr>
            <a:r>
              <a:rPr lang="en-US" sz="1800" kern="0" dirty="0">
                <a:solidFill>
                  <a:srgbClr val="1F1F1F"/>
                </a:solidFill>
                <a:effectLst/>
                <a:latin typeface="Arial" panose="020B0604020202020204" pitchFamily="34" charset="0"/>
                <a:ea typeface="Times New Roman" panose="02020603050405020304" pitchFamily="18" charset="0"/>
              </a:rPr>
              <a:t>Share the importance of creating a positive and supportive classroom climate.</a:t>
            </a:r>
            <a:endParaRPr lang="en-US" sz="1800" kern="100" dirty="0">
              <a:solidFill>
                <a:srgbClr val="1F1F1F"/>
              </a:solidFill>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F50C3D00-B2F6-4D83-A049-FE51B6E62AD3}" type="slidenum">
              <a:rPr lang="en-US" smtClean="0"/>
              <a:pPr>
                <a:defRPr/>
              </a:pPr>
              <a:t>4</a:t>
            </a:fld>
            <a:endParaRPr lang="en-US"/>
          </a:p>
        </p:txBody>
      </p:sp>
    </p:spTree>
    <p:extLst>
      <p:ext uri="{BB962C8B-B14F-4D97-AF65-F5344CB8AC3E}">
        <p14:creationId xmlns:p14="http://schemas.microsoft.com/office/powerpoint/2010/main" val="2660920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ts val="1200"/>
              </a:spcBef>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5</a:t>
            </a:fld>
            <a:endParaRPr lang="en-US" dirty="0"/>
          </a:p>
        </p:txBody>
      </p:sp>
    </p:spTree>
    <p:extLst>
      <p:ext uri="{BB962C8B-B14F-4D97-AF65-F5344CB8AC3E}">
        <p14:creationId xmlns:p14="http://schemas.microsoft.com/office/powerpoint/2010/main" val="146933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the volunteers that they are there to model and remind students of these rules during their lessons</a:t>
            </a:r>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6</a:t>
            </a:fld>
            <a:endParaRPr lang="en-US" dirty="0"/>
          </a:p>
        </p:txBody>
      </p:sp>
    </p:spTree>
    <p:extLst>
      <p:ext uri="{BB962C8B-B14F-4D97-AF65-F5344CB8AC3E}">
        <p14:creationId xmlns:p14="http://schemas.microsoft.com/office/powerpoint/2010/main" val="1630760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defRPr/>
            </a:pPr>
            <a:endParaRPr lang="en-US" sz="11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F50C3D00-B2F6-4D83-A049-FE51B6E62AD3}" type="slidenum">
              <a:rPr lang="en-US" smtClean="0"/>
              <a:pPr>
                <a:defRPr/>
              </a:pPr>
              <a:t>10</a:t>
            </a:fld>
            <a:endParaRPr lang="en-US"/>
          </a:p>
        </p:txBody>
      </p:sp>
    </p:spTree>
    <p:extLst>
      <p:ext uri="{BB962C8B-B14F-4D97-AF65-F5344CB8AC3E}">
        <p14:creationId xmlns:p14="http://schemas.microsoft.com/office/powerpoint/2010/main" val="43969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defRPr/>
            </a:pPr>
            <a:endParaRPr lang="en-US" sz="11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F50C3D00-B2F6-4D83-A049-FE51B6E62AD3}" type="slidenum">
              <a:rPr lang="en-US" smtClean="0"/>
              <a:pPr>
                <a:defRPr/>
              </a:pPr>
              <a:t>11</a:t>
            </a:fld>
            <a:endParaRPr lang="en-US"/>
          </a:p>
        </p:txBody>
      </p:sp>
    </p:spTree>
    <p:extLst>
      <p:ext uri="{BB962C8B-B14F-4D97-AF65-F5344CB8AC3E}">
        <p14:creationId xmlns:p14="http://schemas.microsoft.com/office/powerpoint/2010/main" val="3593319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Verdana" panose="020B0604030504040204" pitchFamily="34" charset="0"/>
                <a:ea typeface="Calibri" panose="020F0502020204030204" pitchFamily="34" charset="0"/>
                <a:cs typeface="Times New Roman" panose="02020603050405020304" pitchFamily="18" charset="0"/>
              </a:rPr>
              <a:t>Pass around a bucket filled with pom poms or cotton balls</a:t>
            </a:r>
            <a:r>
              <a:rPr lang="en-US" sz="1800" i="1" dirty="0">
                <a:effectLst/>
                <a:latin typeface="Verdana" panose="020B0604030504040204" pitchFamily="34" charset="0"/>
                <a:ea typeface="Calibri" panose="020F0502020204030204" pitchFamily="34" charset="0"/>
                <a:cs typeface="Times New Roman" panose="02020603050405020304" pitchFamily="18" charset="0"/>
              </a:rPr>
              <a:t>.</a:t>
            </a:r>
            <a:r>
              <a:rPr lang="en-US" sz="1800" dirty="0">
                <a:effectLst/>
                <a:latin typeface="Verdana" panose="020B0604030504040204" pitchFamily="34" charset="0"/>
                <a:ea typeface="Calibri" panose="020F0502020204030204" pitchFamily="34" charset="0"/>
                <a:cs typeface="Times New Roman" panose="02020603050405020304" pitchFamily="18" charset="0"/>
              </a:rPr>
              <a:t> Say these represent happy feelings and good thoughts. Then pass out a bucket filled with seed pods from Liquid Amber trees</a:t>
            </a:r>
            <a:r>
              <a:rPr lang="en-US" sz="1800" i="1" dirty="0">
                <a:effectLst/>
                <a:latin typeface="Verdana" panose="020B0604030504040204" pitchFamily="34" charset="0"/>
                <a:ea typeface="Calibri" panose="020F0502020204030204" pitchFamily="34" charset="0"/>
                <a:cs typeface="Times New Roman" panose="02020603050405020304" pitchFamily="18" charset="0"/>
              </a:rPr>
              <a:t>.</a:t>
            </a:r>
            <a:r>
              <a:rPr lang="en-US" sz="1800" i="1"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dirty="0">
                <a:effectLst/>
                <a:latin typeface="Verdana" panose="020B0604030504040204" pitchFamily="34" charset="0"/>
                <a:ea typeface="Calibri" panose="020F0502020204030204" pitchFamily="34" charset="0"/>
                <a:cs typeface="Times New Roman" panose="02020603050405020304" pitchFamily="18" charset="0"/>
              </a:rPr>
              <a:t>Say these represent negative and sad feelings.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Verdana" panose="020B0604030504040204" pitchFamily="34" charset="0"/>
                <a:ea typeface="Calibri" panose="020F0502020204030204" pitchFamily="34" charset="0"/>
                <a:cs typeface="Times New Roman" panose="02020603050405020304" pitchFamily="18" charset="0"/>
              </a:rPr>
              <a:t>Ask which one feels best.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Verdana" panose="020B0604030504040204" pitchFamily="34" charset="0"/>
                <a:ea typeface="Calibri" panose="020F0502020204030204" pitchFamily="34" charset="0"/>
                <a:cs typeface="Times New Roman" panose="02020603050405020304" pitchFamily="18" charset="0"/>
              </a:rPr>
              <a:t>Which one would you like to experience daily?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Verdana" panose="020B0604030504040204" pitchFamily="34" charset="0"/>
                <a:ea typeface="Calibri" panose="020F0502020204030204" pitchFamily="34" charset="0"/>
                <a:cs typeface="Times New Roman" panose="02020603050405020304" pitchFamily="18" charset="0"/>
              </a:rPr>
              <a:t>Show that with enough happy feelings and good thoughts, the negative ones can be covered and don’t hurt as much.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Verdana" panose="020B0604030504040204" pitchFamily="34" charset="0"/>
                <a:ea typeface="Calibri" panose="020F0502020204030204" pitchFamily="34" charset="0"/>
                <a:cs typeface="Times New Roman" panose="02020603050405020304" pitchFamily="18" charset="0"/>
              </a:rPr>
              <a:t>Tell the class that today you are going to read a book that talks about ways you can be kind and feel happy, and make others feel happy.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F50C3D00-B2F6-4D83-A049-FE51B6E62AD3}" type="slidenum">
              <a:rPr lang="en-US" smtClean="0"/>
              <a:pPr>
                <a:defRPr/>
              </a:pPr>
              <a:t>12</a:t>
            </a:fld>
            <a:endParaRPr lang="en-US"/>
          </a:p>
        </p:txBody>
      </p:sp>
    </p:spTree>
    <p:extLst>
      <p:ext uri="{BB962C8B-B14F-4D97-AF65-F5344CB8AC3E}">
        <p14:creationId xmlns:p14="http://schemas.microsoft.com/office/powerpoint/2010/main" val="18805036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a:lvl1pPr>
          </a:lstStyle>
          <a:p>
            <a:r>
              <a:rPr lang="en-US"/>
              <a:t>Click to edit Master title style</a:t>
            </a:r>
          </a:p>
        </p:txBody>
      </p:sp>
      <p:sp>
        <p:nvSpPr>
          <p:cNvPr id="3075" name="Rectangle 3"/>
          <p:cNvSpPr>
            <a:spLocks noGrp="1" noChangeArrowheads="1"/>
          </p:cNvSpPr>
          <p:nvPr>
            <p:ph type="subTitle" idx="1"/>
          </p:nvPr>
        </p:nvSpPr>
        <p:spPr>
          <a:xfrm>
            <a:off x="338138" y="3875088"/>
            <a:ext cx="2768600" cy="468312"/>
          </a:xfrm>
        </p:spPr>
        <p:txBody>
          <a:bodyPr/>
          <a:lstStyle>
            <a:lvl1pPr>
              <a:defRPr sz="1200"/>
            </a:lvl1pPr>
          </a:lstStyle>
          <a:p>
            <a:r>
              <a:rPr lang="en-US"/>
              <a:t>Click to edit Master subtitle style</a:t>
            </a:r>
          </a:p>
        </p:txBody>
      </p:sp>
      <p:sp>
        <p:nvSpPr>
          <p:cNvPr id="5" name="Date Placeholder 4"/>
          <p:cNvSpPr>
            <a:spLocks noGrp="1" noChangeArrowheads="1"/>
          </p:cNvSpPr>
          <p:nvPr>
            <p:ph type="dt" sz="half" idx="10"/>
          </p:nvPr>
        </p:nvSpPr>
        <p:spPr bwMode="black">
          <a:xfrm>
            <a:off x="352425" y="4327525"/>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200">
                <a:solidFill>
                  <a:schemeClr val="bg2"/>
                </a:solidFill>
                <a:latin typeface="Verdana" pitchFamily="64" charset="0"/>
                <a:ea typeface="ＭＳ Ｐゴシック" pitchFamily="64" charset="-128"/>
                <a:cs typeface="ＭＳ Ｐゴシック" pitchFamily="64" charset="-128"/>
              </a:defRPr>
            </a:lvl1pPr>
          </a:lstStyle>
          <a:p>
            <a:pPr>
              <a:defRPr/>
            </a:pPr>
            <a:endParaRPr lang="en-US"/>
          </a:p>
        </p:txBody>
      </p:sp>
      <p:pic>
        <p:nvPicPr>
          <p:cNvPr id="2" name="Picture 1" descr="logo_orange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2831" y="455052"/>
            <a:ext cx="1380522" cy="1059359"/>
          </a:xfrm>
          <a:prstGeom prst="rect">
            <a:avLst/>
          </a:prstGeom>
        </p:spPr>
      </p:pic>
      <p:pic>
        <p:nvPicPr>
          <p:cNvPr id="3" name="Picture 2" descr="logo_areaoffocus_allboldorange_cmyk.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48714" y="1062264"/>
            <a:ext cx="1660072" cy="45100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Have You Filled a Bucket Today? Buckets, Dippers, and Lids |  ©2021 YMCA/Project Cornerstone </a:t>
            </a:r>
            <a:endParaRPr lang="en-US">
              <a:solidFill>
                <a:schemeClr val="bg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Have You Filled a Bucket Today? Buckets, Dippers, and Lids |  ©2021 YMCA/Project Cornerstone </a:t>
            </a:r>
            <a:endParaRPr lang="en-US">
              <a:solidFill>
                <a:schemeClr val="bg2"/>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a:lvl1pPr>
          </a:lstStyle>
          <a:p>
            <a:r>
              <a:rPr lang="en-US"/>
              <a:t>Click to edit Master title style</a:t>
            </a:r>
          </a:p>
        </p:txBody>
      </p:sp>
      <p:sp>
        <p:nvSpPr>
          <p:cNvPr id="3075" name="Rectangle 3"/>
          <p:cNvSpPr>
            <a:spLocks noGrp="1" noChangeArrowheads="1"/>
          </p:cNvSpPr>
          <p:nvPr>
            <p:ph type="subTitle" idx="1"/>
          </p:nvPr>
        </p:nvSpPr>
        <p:spPr>
          <a:xfrm>
            <a:off x="338138" y="3875088"/>
            <a:ext cx="2768600" cy="468312"/>
          </a:xfrm>
        </p:spPr>
        <p:txBody>
          <a:bodyPr/>
          <a:lstStyle>
            <a:lvl1pPr>
              <a:defRPr sz="1200"/>
            </a:lvl1pPr>
          </a:lstStyle>
          <a:p>
            <a:r>
              <a:rPr lang="en-US"/>
              <a:t>Click to edit Master subtitle style</a:t>
            </a:r>
          </a:p>
        </p:txBody>
      </p:sp>
      <p:sp>
        <p:nvSpPr>
          <p:cNvPr id="5" name="Date Placeholder 4"/>
          <p:cNvSpPr>
            <a:spLocks noGrp="1" noChangeArrowheads="1"/>
          </p:cNvSpPr>
          <p:nvPr>
            <p:ph type="dt" sz="half" idx="10"/>
          </p:nvPr>
        </p:nvSpPr>
        <p:spPr bwMode="black">
          <a:xfrm>
            <a:off x="352425" y="4327525"/>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200">
                <a:solidFill>
                  <a:schemeClr val="bg2"/>
                </a:solidFill>
                <a:latin typeface="Verdana" pitchFamily="64" charset="0"/>
                <a:ea typeface="ＭＳ Ｐゴシック" pitchFamily="64" charset="-128"/>
                <a:cs typeface="ＭＳ Ｐゴシック" pitchFamily="64" charset="-128"/>
              </a:defRPr>
            </a:lvl1pPr>
          </a:lstStyle>
          <a:p>
            <a:pPr>
              <a:defRPr/>
            </a:pPr>
            <a:endParaRPr lang="en-US" dirty="0"/>
          </a:p>
        </p:txBody>
      </p:sp>
      <p:pic>
        <p:nvPicPr>
          <p:cNvPr id="2" name="Picture 1" descr="logo_orange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2831" y="455052"/>
            <a:ext cx="1380522" cy="1059359"/>
          </a:xfrm>
          <a:prstGeom prst="rect">
            <a:avLst/>
          </a:prstGeom>
        </p:spPr>
      </p:pic>
      <p:pic>
        <p:nvPicPr>
          <p:cNvPr id="3" name="Picture 2" descr="logo_areaoffocus_allboldorange_cmyk.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48714" y="1062264"/>
            <a:ext cx="1660072" cy="451003"/>
          </a:xfrm>
          <a:prstGeom prst="rect">
            <a:avLst/>
          </a:prstGeom>
        </p:spPr>
      </p:pic>
    </p:spTree>
    <p:extLst>
      <p:ext uri="{BB962C8B-B14F-4D97-AF65-F5344CB8AC3E}">
        <p14:creationId xmlns:p14="http://schemas.microsoft.com/office/powerpoint/2010/main" val="119387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Have You Filled a Bucket Today? Buckets, Dippers, and Lids |  ©2021 YMCA/Project Cornerstone </a:t>
            </a:r>
            <a:endParaRPr lang="en-US" dirty="0">
              <a:solidFill>
                <a:schemeClr val="bg2"/>
              </a:solidFill>
            </a:endParaRPr>
          </a:p>
        </p:txBody>
      </p:sp>
    </p:spTree>
    <p:extLst>
      <p:ext uri="{BB962C8B-B14F-4D97-AF65-F5344CB8AC3E}">
        <p14:creationId xmlns:p14="http://schemas.microsoft.com/office/powerpoint/2010/main" val="3825650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474F9A76-05EC-4927-B4A2-A8CE3023F9C5}"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Have You Filled a Bucket Today? Buckets, Dippers, and Lids |  ©2021 YMCA/Project Cornerstone </a:t>
            </a:r>
            <a:endParaRPr lang="en-US" dirty="0">
              <a:solidFill>
                <a:schemeClr val="bg2"/>
              </a:solidFill>
            </a:endParaRPr>
          </a:p>
        </p:txBody>
      </p:sp>
    </p:spTree>
    <p:extLst>
      <p:ext uri="{BB962C8B-B14F-4D97-AF65-F5344CB8AC3E}">
        <p14:creationId xmlns:p14="http://schemas.microsoft.com/office/powerpoint/2010/main" val="1905612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Have You Filled a Bucket Today? Buckets, Dippers, and Lids |  ©2021 YMCA/Project Cornerstone </a:t>
            </a:r>
            <a:endParaRPr lang="en-US" dirty="0">
              <a:solidFill>
                <a:schemeClr val="bg2"/>
              </a:solidFill>
            </a:endParaRPr>
          </a:p>
        </p:txBody>
      </p:sp>
    </p:spTree>
    <p:extLst>
      <p:ext uri="{BB962C8B-B14F-4D97-AF65-F5344CB8AC3E}">
        <p14:creationId xmlns:p14="http://schemas.microsoft.com/office/powerpoint/2010/main" val="1896964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dirty="0"/>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Have You Filled a Bucket Today? Buckets, Dippers, and Lids |  ©2021 YMCA/Project Cornerstone </a:t>
            </a:r>
            <a:endParaRPr lang="en-US" dirty="0">
              <a:solidFill>
                <a:schemeClr val="bg2"/>
              </a:solidFill>
            </a:endParaRPr>
          </a:p>
        </p:txBody>
      </p:sp>
    </p:spTree>
    <p:extLst>
      <p:ext uri="{BB962C8B-B14F-4D97-AF65-F5344CB8AC3E}">
        <p14:creationId xmlns:p14="http://schemas.microsoft.com/office/powerpoint/2010/main" val="3661571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dirty="0"/>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Have You Filled a Bucket Today? Buckets, Dippers, and Lids |  ©2021 YMCA/Project Cornerstone </a:t>
            </a:r>
            <a:endParaRPr lang="en-US" dirty="0">
              <a:solidFill>
                <a:schemeClr val="bg2"/>
              </a:solidFill>
            </a:endParaRPr>
          </a:p>
        </p:txBody>
      </p:sp>
    </p:spTree>
    <p:extLst>
      <p:ext uri="{BB962C8B-B14F-4D97-AF65-F5344CB8AC3E}">
        <p14:creationId xmlns:p14="http://schemas.microsoft.com/office/powerpoint/2010/main" val="1030790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dirty="0"/>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Have You Filled a Bucket Today? Buckets, Dippers, and Lids |  ©2021 YMCA/Project Cornerstone </a:t>
            </a:r>
            <a:endParaRPr lang="en-US" dirty="0">
              <a:solidFill>
                <a:schemeClr val="bg2"/>
              </a:solidFill>
            </a:endParaRPr>
          </a:p>
        </p:txBody>
      </p:sp>
    </p:spTree>
    <p:extLst>
      <p:ext uri="{BB962C8B-B14F-4D97-AF65-F5344CB8AC3E}">
        <p14:creationId xmlns:p14="http://schemas.microsoft.com/office/powerpoint/2010/main" val="2655886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Have You Filled a Bucket Today? Buckets, Dippers, and Lids |  ©2021 YMCA/Project Cornerstone </a:t>
            </a:r>
            <a:endParaRPr lang="en-US" dirty="0">
              <a:solidFill>
                <a:schemeClr val="bg2"/>
              </a:solidFill>
            </a:endParaRPr>
          </a:p>
        </p:txBody>
      </p:sp>
    </p:spTree>
    <p:extLst>
      <p:ext uri="{BB962C8B-B14F-4D97-AF65-F5344CB8AC3E}">
        <p14:creationId xmlns:p14="http://schemas.microsoft.com/office/powerpoint/2010/main" val="331740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Have You Filled a Bucket Today? Buckets, Dippers, and Lids |  ©2021 YMCA/Project Cornerstone </a:t>
            </a:r>
            <a:endParaRPr lang="en-US">
              <a:solidFill>
                <a:schemeClr val="bg2"/>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Have You Filled a Bucket Today? Buckets, Dippers, and Lids |  ©2021 YMCA/Project Cornerstone </a:t>
            </a:r>
            <a:endParaRPr lang="en-US" dirty="0">
              <a:solidFill>
                <a:schemeClr val="bg2"/>
              </a:solidFill>
            </a:endParaRPr>
          </a:p>
        </p:txBody>
      </p:sp>
    </p:spTree>
    <p:extLst>
      <p:ext uri="{BB962C8B-B14F-4D97-AF65-F5344CB8AC3E}">
        <p14:creationId xmlns:p14="http://schemas.microsoft.com/office/powerpoint/2010/main" val="1103002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Have You Filled a Bucket Today? Buckets, Dippers, and Lids |  ©2021 YMCA/Project Cornerstone </a:t>
            </a:r>
            <a:endParaRPr lang="en-US" dirty="0">
              <a:solidFill>
                <a:schemeClr val="bg2"/>
              </a:solidFill>
            </a:endParaRPr>
          </a:p>
        </p:txBody>
      </p:sp>
    </p:spTree>
    <p:extLst>
      <p:ext uri="{BB962C8B-B14F-4D97-AF65-F5344CB8AC3E}">
        <p14:creationId xmlns:p14="http://schemas.microsoft.com/office/powerpoint/2010/main" val="3177276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Have You Filled a Bucket Today? Buckets, Dippers, and Lids |  ©2021 YMCA/Project Cornerstone </a:t>
            </a:r>
            <a:endParaRPr lang="en-US" dirty="0">
              <a:solidFill>
                <a:schemeClr val="bg2"/>
              </a:solidFill>
            </a:endParaRPr>
          </a:p>
        </p:txBody>
      </p:sp>
    </p:spTree>
    <p:extLst>
      <p:ext uri="{BB962C8B-B14F-4D97-AF65-F5344CB8AC3E}">
        <p14:creationId xmlns:p14="http://schemas.microsoft.com/office/powerpoint/2010/main" val="3570256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474F9A76-05EC-4927-B4A2-A8CE3023F9C5}"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Have You Filled a Bucket Today? Buckets, Dippers, and Lids |  ©2021 YMCA/Project Cornerstone </a:t>
            </a:r>
            <a:endParaRPr lang="en-US">
              <a:solidFill>
                <a:schemeClr val="bg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Have You Filled a Bucket Today? Buckets, Dippers, and Lids |  ©2021 YMCA/Project Cornerstone </a:t>
            </a:r>
            <a:endParaRPr lang="en-US">
              <a:solidFill>
                <a:schemeClr val="bg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Have You Filled a Bucket Today? Buckets, Dippers, and Lids |  ©2021 YMCA/Project Cornerstone </a:t>
            </a:r>
            <a:endParaRPr lang="en-US">
              <a:solidFill>
                <a:schemeClr val="bg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Have You Filled a Bucket Today? Buckets, Dippers, and Lids |  ©2021 YMCA/Project Cornerstone </a:t>
            </a:r>
            <a:endParaRPr lang="en-US">
              <a:solidFill>
                <a:schemeClr val="bg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Have You Filled a Bucket Today? Buckets, Dippers, and Lids |  ©2021 YMCA/Project Cornerstone </a:t>
            </a:r>
            <a:endParaRPr lang="en-US">
              <a:solidFill>
                <a:schemeClr val="bg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Have You Filled a Bucket Today? Buckets, Dippers, and Lids |  ©2021 YMCA/Project Cornerstone </a:t>
            </a:r>
            <a:endParaRPr lang="en-US">
              <a:solidFill>
                <a:schemeClr val="bg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Have You Filled a Bucket Today? Buckets, Dippers, and Lids |  ©2021 YMCA/Project Cornerstone </a:t>
            </a:r>
            <a:endParaRPr lang="en-US">
              <a:solidFill>
                <a:schemeClr val="bg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bg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a:pPr>
                <a:defRPr/>
              </a:pPr>
              <a:t>‹#›</a:t>
            </a:fld>
            <a:endParaRPr lang="en-US"/>
          </a:p>
        </p:txBody>
      </p:sp>
      <p:sp>
        <p:nvSpPr>
          <p:cNvPr id="1034" name="Rectangle 10"/>
          <p:cNvSpPr>
            <a:spLocks noGrp="1" noChangeArrowheads="1"/>
          </p:cNvSpPr>
          <p:nvPr>
            <p:ph type="ftr" sz="quarter" idx="3"/>
          </p:nvPr>
        </p:nvSpPr>
        <p:spPr bwMode="black">
          <a:xfrm>
            <a:off x="568325" y="6356350"/>
            <a:ext cx="4691063"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vl1pPr>
          </a:lstStyle>
          <a:p>
            <a:r>
              <a:rPr lang="en-US"/>
              <a:t>Have You Filled a Bucket Today? Buckets, Dippers, and Lids |  ©2021 YMCA/Project Cornerstone </a:t>
            </a:r>
            <a:endParaRPr lang="en-US">
              <a:solidFill>
                <a:schemeClr val="bg2"/>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eaLnBrk="1" fontAlgn="base" hangingPunct="1">
        <a:spcBef>
          <a:spcPct val="0"/>
        </a:spcBef>
        <a:spcAft>
          <a:spcPct val="0"/>
        </a:spcAft>
        <a:defRPr sz="2600" b="1">
          <a:solidFill>
            <a:schemeClr val="folHlink"/>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342900" indent="-342900" algn="l" rtl="0" eaLnBrk="1" fontAlgn="base" hangingPunct="1">
        <a:spcBef>
          <a:spcPct val="50000"/>
        </a:spcBef>
        <a:spcAft>
          <a:spcPct val="0"/>
        </a:spcAft>
        <a:defRPr>
          <a:solidFill>
            <a:schemeClr val="bg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bg2"/>
          </a:solidFill>
          <a:latin typeface="+mn-lt"/>
          <a:ea typeface="+mn-ea"/>
        </a:defRPr>
      </a:lvl2pPr>
      <a:lvl3pPr marL="693738" indent="-228600" algn="l" rtl="0" eaLnBrk="1" fontAlgn="base" hangingPunct="1">
        <a:spcBef>
          <a:spcPct val="25000"/>
        </a:spcBef>
        <a:spcAft>
          <a:spcPct val="0"/>
        </a:spcAft>
        <a:buChar char="–"/>
        <a:defRPr>
          <a:solidFill>
            <a:schemeClr val="bg2"/>
          </a:solidFill>
          <a:latin typeface="+mn-lt"/>
          <a:ea typeface="+mn-ea"/>
        </a:defRPr>
      </a:lvl3pPr>
      <a:lvl4pPr marL="1120775" indent="-228600" algn="l" rtl="0" eaLnBrk="1" fontAlgn="base" hangingPunct="1">
        <a:spcBef>
          <a:spcPct val="25000"/>
        </a:spcBef>
        <a:spcAft>
          <a:spcPct val="0"/>
        </a:spcAft>
        <a:buSzPct val="80000"/>
        <a:buChar char="•"/>
        <a:defRPr>
          <a:solidFill>
            <a:schemeClr val="bg2"/>
          </a:solidFill>
          <a:latin typeface="+mn-lt"/>
          <a:ea typeface="+mn-ea"/>
        </a:defRPr>
      </a:lvl4pPr>
      <a:lvl5pPr marL="1608138" indent="-228600" algn="l" rtl="0" eaLnBrk="1" fontAlgn="base" hangingPunct="1">
        <a:spcBef>
          <a:spcPct val="25000"/>
        </a:spcBef>
        <a:spcAft>
          <a:spcPct val="0"/>
        </a:spcAft>
        <a:buChar char="–"/>
        <a:defRPr>
          <a:solidFill>
            <a:schemeClr val="bg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bg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a:pPr>
                <a:defRPr/>
              </a:pPr>
              <a:t>‹#›</a:t>
            </a:fld>
            <a:endParaRPr lang="en-US" dirty="0"/>
          </a:p>
        </p:txBody>
      </p:sp>
      <p:sp>
        <p:nvSpPr>
          <p:cNvPr id="1034" name="Rectangle 10"/>
          <p:cNvSpPr>
            <a:spLocks noGrp="1" noChangeArrowheads="1"/>
          </p:cNvSpPr>
          <p:nvPr>
            <p:ph type="ftr" sz="quarter" idx="3"/>
          </p:nvPr>
        </p:nvSpPr>
        <p:spPr bwMode="black">
          <a:xfrm>
            <a:off x="568325" y="6356350"/>
            <a:ext cx="4691063"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vl1pPr>
          </a:lstStyle>
          <a:p>
            <a:r>
              <a:rPr lang="en-US"/>
              <a:t>Have You Filled a Bucket Today? Buckets, Dippers, and Lids |  ©2021 YMCA/Project Cornerstone </a:t>
            </a:r>
            <a:endParaRPr lang="en-US" dirty="0">
              <a:solidFill>
                <a:schemeClr val="bg2"/>
              </a:solidFill>
            </a:endParaRPr>
          </a:p>
        </p:txBody>
      </p:sp>
    </p:spTree>
    <p:extLst>
      <p:ext uri="{BB962C8B-B14F-4D97-AF65-F5344CB8AC3E}">
        <p14:creationId xmlns:p14="http://schemas.microsoft.com/office/powerpoint/2010/main" val="262646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fontAlgn="base" hangingPunct="1">
        <a:spcBef>
          <a:spcPct val="0"/>
        </a:spcBef>
        <a:spcAft>
          <a:spcPct val="0"/>
        </a:spcAft>
        <a:defRPr sz="2600" b="1">
          <a:solidFill>
            <a:schemeClr val="folHlink"/>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342900" indent="-342900" algn="l" rtl="0" eaLnBrk="1" fontAlgn="base" hangingPunct="1">
        <a:spcBef>
          <a:spcPct val="50000"/>
        </a:spcBef>
        <a:spcAft>
          <a:spcPct val="0"/>
        </a:spcAft>
        <a:defRPr>
          <a:solidFill>
            <a:schemeClr val="bg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bg2"/>
          </a:solidFill>
          <a:latin typeface="+mn-lt"/>
          <a:ea typeface="+mn-ea"/>
        </a:defRPr>
      </a:lvl2pPr>
      <a:lvl3pPr marL="693738" indent="-228600" algn="l" rtl="0" eaLnBrk="1" fontAlgn="base" hangingPunct="1">
        <a:spcBef>
          <a:spcPct val="25000"/>
        </a:spcBef>
        <a:spcAft>
          <a:spcPct val="0"/>
        </a:spcAft>
        <a:buChar char="–"/>
        <a:defRPr>
          <a:solidFill>
            <a:schemeClr val="bg2"/>
          </a:solidFill>
          <a:latin typeface="+mn-lt"/>
          <a:ea typeface="+mn-ea"/>
        </a:defRPr>
      </a:lvl3pPr>
      <a:lvl4pPr marL="1120775" indent="-228600" algn="l" rtl="0" eaLnBrk="1" fontAlgn="base" hangingPunct="1">
        <a:spcBef>
          <a:spcPct val="25000"/>
        </a:spcBef>
        <a:spcAft>
          <a:spcPct val="0"/>
        </a:spcAft>
        <a:buSzPct val="80000"/>
        <a:buChar char="•"/>
        <a:defRPr>
          <a:solidFill>
            <a:schemeClr val="bg2"/>
          </a:solidFill>
          <a:latin typeface="+mn-lt"/>
          <a:ea typeface="+mn-ea"/>
        </a:defRPr>
      </a:lvl4pPr>
      <a:lvl5pPr marL="1608138" indent="-228600" algn="l" rtl="0" eaLnBrk="1" fontAlgn="base" hangingPunct="1">
        <a:spcBef>
          <a:spcPct val="25000"/>
        </a:spcBef>
        <a:spcAft>
          <a:spcPct val="0"/>
        </a:spcAft>
        <a:buChar char="–"/>
        <a:defRPr>
          <a:solidFill>
            <a:schemeClr val="bg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2"/>
          <p:cNvSpPr>
            <a:spLocks noGrp="1" noChangeArrowheads="1"/>
          </p:cNvSpPr>
          <p:nvPr>
            <p:ph type="ctrTitle"/>
          </p:nvPr>
        </p:nvSpPr>
        <p:spPr>
          <a:xfrm>
            <a:off x="295275" y="1652588"/>
            <a:ext cx="8697913" cy="2534401"/>
          </a:xfrm>
        </p:spPr>
        <p:txBody>
          <a:bodyPr/>
          <a:lstStyle/>
          <a:p>
            <a:pPr eaLnBrk="1" hangingPunct="1"/>
            <a:r>
              <a:rPr lang="en-US" sz="4800" dirty="0">
                <a:solidFill>
                  <a:schemeClr val="accent2"/>
                </a:solidFill>
              </a:rPr>
              <a:t>Have You Filled A Bucket Today? </a:t>
            </a:r>
            <a:br>
              <a:rPr lang="en-US" sz="4800" dirty="0">
                <a:solidFill>
                  <a:schemeClr val="accent2"/>
                </a:solidFill>
              </a:rPr>
            </a:br>
            <a:br>
              <a:rPr lang="en-US" sz="4800" dirty="0">
                <a:solidFill>
                  <a:schemeClr val="accent2"/>
                </a:solidFill>
              </a:rPr>
            </a:br>
            <a:r>
              <a:rPr lang="en-US" sz="4800" dirty="0">
                <a:solidFill>
                  <a:schemeClr val="accent2"/>
                </a:solidFill>
              </a:rPr>
              <a:t>And other Bucket Books</a:t>
            </a:r>
          </a:p>
        </p:txBody>
      </p:sp>
      <p:sp>
        <p:nvSpPr>
          <p:cNvPr id="124933" name="Rectangle 3"/>
          <p:cNvSpPr>
            <a:spLocks noGrp="1" noChangeArrowheads="1"/>
          </p:cNvSpPr>
          <p:nvPr>
            <p:ph type="subTitle" idx="1"/>
          </p:nvPr>
        </p:nvSpPr>
        <p:spPr>
          <a:xfrm>
            <a:off x="227014" y="4911566"/>
            <a:ext cx="3189287" cy="587692"/>
          </a:xfrm>
        </p:spPr>
        <p:txBody>
          <a:bodyPr/>
          <a:lstStyle/>
          <a:p>
            <a:pPr marL="0" indent="0"/>
            <a:r>
              <a:rPr lang="en-US" dirty="0"/>
              <a:t>ABC ASSET YEAR LESSON 1 </a:t>
            </a:r>
          </a:p>
          <a:p>
            <a:pPr marL="0" indent="0"/>
            <a:r>
              <a:rPr lang="en-US" dirty="0"/>
              <a:t>PROJECT CORNERSTONE</a:t>
            </a:r>
          </a:p>
        </p:txBody>
      </p:sp>
      <p:sp>
        <p:nvSpPr>
          <p:cNvPr id="124934" name="Rectangle 6"/>
          <p:cNvSpPr>
            <a:spLocks noChangeArrowheads="1"/>
          </p:cNvSpPr>
          <p:nvPr/>
        </p:nvSpPr>
        <p:spPr bwMode="auto">
          <a:xfrm>
            <a:off x="7202488" y="1195388"/>
            <a:ext cx="184150" cy="457200"/>
          </a:xfrm>
          <a:prstGeom prst="rect">
            <a:avLst/>
          </a:prstGeom>
          <a:noFill/>
          <a:ln w="9525">
            <a:noFill/>
            <a:miter lim="800000"/>
            <a:headEnd/>
            <a:tailEnd/>
          </a:ln>
        </p:spPr>
        <p:txBody>
          <a:bodyPr wrap="none">
            <a:prstTxWarp prst="textNoShape">
              <a:avLst/>
            </a:prstTxWarp>
            <a:spAutoFit/>
          </a:bodyPr>
          <a:lstStyle/>
          <a:p>
            <a:endParaRPr lang="en-US"/>
          </a:p>
        </p:txBody>
      </p:sp>
      <p:pic>
        <p:nvPicPr>
          <p:cNvPr id="8" name="Picture 7" descr="cornerstone_orange_gradient.ai"/>
          <p:cNvPicPr>
            <a:picLocks noChangeAspect="1"/>
          </p:cNvPicPr>
          <p:nvPr/>
        </p:nvPicPr>
        <p:blipFill>
          <a:blip r:embed="rId3"/>
          <a:stretch>
            <a:fillRect/>
          </a:stretch>
        </p:blipFill>
        <p:spPr>
          <a:xfrm>
            <a:off x="5727700" y="4864100"/>
            <a:ext cx="2959100" cy="1308100"/>
          </a:xfrm>
          <a:prstGeom prst="rect">
            <a:avLst/>
          </a:prstGeom>
        </p:spPr>
      </p:pic>
    </p:spTree>
    <p:extLst>
      <p:ext uri="{BB962C8B-B14F-4D97-AF65-F5344CB8AC3E}">
        <p14:creationId xmlns:p14="http://schemas.microsoft.com/office/powerpoint/2010/main" val="1471757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5961184"/>
          </a:xfrm>
          <a:solidFill>
            <a:schemeClr val="accent2"/>
          </a:solidFill>
        </p:spPr>
        <p:txBody>
          <a:bodyPr/>
          <a:lstStyle/>
          <a:p>
            <a:pPr algn="ctr"/>
            <a:endParaRPr lang="en-US" sz="1000" b="1" dirty="0"/>
          </a:p>
          <a:p>
            <a:pPr algn="ctr"/>
            <a:endParaRPr lang="en-US" sz="1000" b="1" dirty="0"/>
          </a:p>
          <a:p>
            <a:pPr algn="ctr"/>
            <a:endParaRPr lang="en-US" sz="1000" b="1" dirty="0"/>
          </a:p>
          <a:p>
            <a:pPr algn="ctr"/>
            <a:endParaRPr lang="en-US" sz="1000" b="1" dirty="0"/>
          </a:p>
          <a:p>
            <a:pPr algn="ctr"/>
            <a:endParaRPr lang="en-US" sz="1000" b="1" dirty="0"/>
          </a:p>
          <a:p>
            <a:pPr algn="ctr"/>
            <a:r>
              <a:rPr lang="en-US" sz="6000" b="1" dirty="0">
                <a:solidFill>
                  <a:schemeClr val="bg1"/>
                </a:solidFill>
              </a:rPr>
              <a:t>Have You Filled a Bucket Today?</a:t>
            </a:r>
          </a:p>
          <a:p>
            <a:pPr algn="ctr"/>
            <a:r>
              <a:rPr lang="en-US" sz="6000" b="1" dirty="0">
                <a:solidFill>
                  <a:schemeClr val="bg1"/>
                </a:solidFill>
              </a:rPr>
              <a:t>(K-2</a:t>
            </a:r>
            <a:r>
              <a:rPr lang="en-US" sz="6000" b="1" baseline="30000" dirty="0">
                <a:solidFill>
                  <a:schemeClr val="bg1"/>
                </a:solidFill>
              </a:rPr>
              <a:t>nd </a:t>
            </a:r>
            <a:r>
              <a:rPr lang="en-US" sz="6000" b="1" dirty="0">
                <a:solidFill>
                  <a:schemeClr val="bg1"/>
                </a:solidFill>
              </a:rPr>
              <a:t>)</a:t>
            </a:r>
            <a:endParaRPr lang="en-US" sz="6000" b="1" baseline="30000" dirty="0">
              <a:solidFill>
                <a:schemeClr val="bg1"/>
              </a:solidFill>
            </a:endParaRP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10</a:t>
            </a:fld>
            <a:endParaRPr lang="en-US"/>
          </a:p>
        </p:txBody>
      </p:sp>
      <p:sp>
        <p:nvSpPr>
          <p:cNvPr id="5" name="Footer Placeholder 4"/>
          <p:cNvSpPr>
            <a:spLocks noGrp="1"/>
          </p:cNvSpPr>
          <p:nvPr>
            <p:ph type="ftr" sz="quarter" idx="11"/>
          </p:nvPr>
        </p:nvSpPr>
        <p:spPr>
          <a:xfrm>
            <a:off x="568324" y="6356350"/>
            <a:ext cx="5368241" cy="287338"/>
          </a:xfrm>
        </p:spPr>
        <p:txBody>
          <a:bodyPr/>
          <a:lstStyle/>
          <a:p>
            <a:pPr>
              <a:defRPr/>
            </a:pPr>
            <a:r>
              <a:rPr lang="en-US" dirty="0"/>
              <a:t>Have You Filled a Bucket Today? Buckets, Dippers, and Lids |  ©2024 YMCA/Project Cornerstone </a:t>
            </a:r>
            <a:endParaRPr lang="en-US" dirty="0">
              <a:solidFill>
                <a:schemeClr val="bg2"/>
              </a:solidFill>
            </a:endParaRPr>
          </a:p>
        </p:txBody>
      </p:sp>
    </p:spTree>
    <p:extLst>
      <p:ext uri="{BB962C8B-B14F-4D97-AF65-F5344CB8AC3E}">
        <p14:creationId xmlns:p14="http://schemas.microsoft.com/office/powerpoint/2010/main" val="2093333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74" y="491391"/>
            <a:ext cx="8339137" cy="5469793"/>
          </a:xfrm>
          <a:solidFill>
            <a:srgbClr val="DD5828"/>
          </a:solidFill>
        </p:spPr>
        <p:txBody>
          <a:bodyPr/>
          <a:lstStyle/>
          <a:p>
            <a:pPr algn="ctr"/>
            <a:endParaRPr lang="en-US" sz="1000" b="1" dirty="0"/>
          </a:p>
          <a:p>
            <a:pPr algn="ctr"/>
            <a:endParaRPr lang="en-US" sz="1000" b="1" dirty="0"/>
          </a:p>
          <a:p>
            <a:pPr algn="ctr"/>
            <a:endParaRPr lang="en-US" sz="1000" b="1" dirty="0"/>
          </a:p>
          <a:p>
            <a:pPr algn="ctr"/>
            <a:endParaRPr lang="en-US" sz="1000" b="1" dirty="0"/>
          </a:p>
          <a:p>
            <a:pPr algn="ctr"/>
            <a:endParaRPr lang="en-US" sz="1000" b="1" dirty="0"/>
          </a:p>
          <a:p>
            <a:pPr algn="ctr"/>
            <a:r>
              <a:rPr lang="en-US" sz="6000" b="1" dirty="0">
                <a:solidFill>
                  <a:schemeClr val="bg1"/>
                </a:solidFill>
              </a:rPr>
              <a:t>Conversation Starters</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11</a:t>
            </a:fld>
            <a:endParaRPr lang="en-US"/>
          </a:p>
        </p:txBody>
      </p:sp>
      <p:sp>
        <p:nvSpPr>
          <p:cNvPr id="5" name="Footer Placeholder 4"/>
          <p:cNvSpPr>
            <a:spLocks noGrp="1"/>
          </p:cNvSpPr>
          <p:nvPr>
            <p:ph type="ftr" sz="quarter" idx="11"/>
          </p:nvPr>
        </p:nvSpPr>
        <p:spPr>
          <a:xfrm>
            <a:off x="568324" y="6356350"/>
            <a:ext cx="5368241" cy="287338"/>
          </a:xfrm>
        </p:spPr>
        <p:txBody>
          <a:bodyPr/>
          <a:lstStyle/>
          <a:p>
            <a:pPr>
              <a:defRPr/>
            </a:pPr>
            <a:r>
              <a:rPr lang="en-US" dirty="0"/>
              <a:t>Have You Filled a Bucket Today? Buckets, Dippers, and Lids |  ©2024 YMCA/Project Cornerstone </a:t>
            </a:r>
            <a:endParaRPr lang="en-US" dirty="0">
              <a:solidFill>
                <a:schemeClr val="bg2"/>
              </a:solidFill>
            </a:endParaRPr>
          </a:p>
        </p:txBody>
      </p:sp>
    </p:spTree>
    <p:extLst>
      <p:ext uri="{BB962C8B-B14F-4D97-AF65-F5344CB8AC3E}">
        <p14:creationId xmlns:p14="http://schemas.microsoft.com/office/powerpoint/2010/main" val="3465777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35FDE-1B16-EC30-90A7-C14476C9CFB1}"/>
              </a:ext>
            </a:extLst>
          </p:cNvPr>
          <p:cNvSpPr>
            <a:spLocks noGrp="1"/>
          </p:cNvSpPr>
          <p:nvPr>
            <p:ph type="title"/>
          </p:nvPr>
        </p:nvSpPr>
        <p:spPr/>
        <p:txBody>
          <a:bodyPr/>
          <a:lstStyle/>
          <a:p>
            <a:r>
              <a:rPr lang="en-US" sz="3600" dirty="0">
                <a:solidFill>
                  <a:schemeClr val="accent2"/>
                </a:solidFill>
              </a:rPr>
              <a:t>Soft and Prickly </a:t>
            </a:r>
          </a:p>
        </p:txBody>
      </p:sp>
      <p:sp>
        <p:nvSpPr>
          <p:cNvPr id="5" name="Content Placeholder 4">
            <a:extLst>
              <a:ext uri="{FF2B5EF4-FFF2-40B4-BE49-F238E27FC236}">
                <a16:creationId xmlns:a16="http://schemas.microsoft.com/office/drawing/2014/main" id="{EF572372-E5EA-84D0-D745-8A79544C5225}"/>
              </a:ext>
            </a:extLst>
          </p:cNvPr>
          <p:cNvSpPr>
            <a:spLocks noGrp="1"/>
          </p:cNvSpPr>
          <p:nvPr>
            <p:ph idx="1"/>
          </p:nvPr>
        </p:nvSpPr>
        <p:spPr>
          <a:xfrm>
            <a:off x="354013" y="1510748"/>
            <a:ext cx="8339137" cy="4604302"/>
          </a:xfrm>
        </p:spPr>
        <p:txBody>
          <a:bodyPr/>
          <a:lstStyle/>
          <a:p>
            <a:pPr>
              <a:buFontTx/>
              <a:buChar char="-"/>
            </a:pPr>
            <a:r>
              <a:rPr lang="en-US" sz="2000" dirty="0"/>
              <a:t>Show them the difference between positive and negative feelings</a:t>
            </a:r>
          </a:p>
          <a:p>
            <a:pPr marL="0" indent="0"/>
            <a:endParaRPr lang="en-US" dirty="0"/>
          </a:p>
        </p:txBody>
      </p:sp>
      <p:sp>
        <p:nvSpPr>
          <p:cNvPr id="3" name="Slide Number Placeholder 2">
            <a:extLst>
              <a:ext uri="{FF2B5EF4-FFF2-40B4-BE49-F238E27FC236}">
                <a16:creationId xmlns:a16="http://schemas.microsoft.com/office/drawing/2014/main" id="{951E7B4E-79E3-2E94-456F-64A0D41694F6}"/>
              </a:ext>
            </a:extLst>
          </p:cNvPr>
          <p:cNvSpPr>
            <a:spLocks noGrp="1"/>
          </p:cNvSpPr>
          <p:nvPr>
            <p:ph type="sldNum" sz="quarter" idx="10"/>
          </p:nvPr>
        </p:nvSpPr>
        <p:spPr/>
        <p:txBody>
          <a:bodyPr/>
          <a:lstStyle/>
          <a:p>
            <a:pPr>
              <a:defRPr/>
            </a:pPr>
            <a:fld id="{E309AD80-642E-4752-95E7-F234FD1CAC30}" type="slidenum">
              <a:rPr lang="en-US" smtClean="0"/>
              <a:pPr>
                <a:defRPr/>
              </a:pPr>
              <a:t>12</a:t>
            </a:fld>
            <a:endParaRPr lang="en-US"/>
          </a:p>
        </p:txBody>
      </p:sp>
      <p:sp>
        <p:nvSpPr>
          <p:cNvPr id="4" name="Footer Placeholder 3">
            <a:extLst>
              <a:ext uri="{FF2B5EF4-FFF2-40B4-BE49-F238E27FC236}">
                <a16:creationId xmlns:a16="http://schemas.microsoft.com/office/drawing/2014/main" id="{B1645A4A-673C-C34E-D716-6762BC18753B}"/>
              </a:ext>
            </a:extLst>
          </p:cNvPr>
          <p:cNvSpPr>
            <a:spLocks noGrp="1"/>
          </p:cNvSpPr>
          <p:nvPr>
            <p:ph type="ftr" sz="quarter" idx="11"/>
          </p:nvPr>
        </p:nvSpPr>
        <p:spPr/>
        <p:txBody>
          <a:bodyPr/>
          <a:lstStyle/>
          <a:p>
            <a:pPr>
              <a:defRPr/>
            </a:pPr>
            <a:r>
              <a:rPr lang="en-US" dirty="0"/>
              <a:t>Have You Filled a Bucket Today? Buckets, Dippers, and Lids |  ©2024 YMCA/Project Cornerstone </a:t>
            </a:r>
            <a:endParaRPr lang="en-US" dirty="0">
              <a:solidFill>
                <a:schemeClr val="bg2"/>
              </a:solidFill>
            </a:endParaRPr>
          </a:p>
        </p:txBody>
      </p:sp>
      <p:pic>
        <p:nvPicPr>
          <p:cNvPr id="7" name="Picture 6" descr="A close up of leaves and flowers&#10;&#10;Description automatically generated">
            <a:extLst>
              <a:ext uri="{FF2B5EF4-FFF2-40B4-BE49-F238E27FC236}">
                <a16:creationId xmlns:a16="http://schemas.microsoft.com/office/drawing/2014/main" id="{93C96B2D-55E6-987A-C043-B984C9EE6694}"/>
              </a:ext>
            </a:extLst>
          </p:cNvPr>
          <p:cNvPicPr>
            <a:picLocks noChangeAspect="1"/>
          </p:cNvPicPr>
          <p:nvPr/>
        </p:nvPicPr>
        <p:blipFill>
          <a:blip r:embed="rId3"/>
          <a:stretch>
            <a:fillRect/>
          </a:stretch>
        </p:blipFill>
        <p:spPr>
          <a:xfrm>
            <a:off x="5817703" y="2382079"/>
            <a:ext cx="2573167" cy="3429000"/>
          </a:xfrm>
          <a:prstGeom prst="rect">
            <a:avLst/>
          </a:prstGeom>
        </p:spPr>
      </p:pic>
      <p:pic>
        <p:nvPicPr>
          <p:cNvPr id="9" name="Picture 8" descr="A person holding plants in their hands&#10;&#10;Description automatically generated">
            <a:extLst>
              <a:ext uri="{FF2B5EF4-FFF2-40B4-BE49-F238E27FC236}">
                <a16:creationId xmlns:a16="http://schemas.microsoft.com/office/drawing/2014/main" id="{BAA268CC-58B6-3D04-E6F3-92C72A21BABD}"/>
              </a:ext>
            </a:extLst>
          </p:cNvPr>
          <p:cNvPicPr>
            <a:picLocks noChangeAspect="1"/>
          </p:cNvPicPr>
          <p:nvPr/>
        </p:nvPicPr>
        <p:blipFill rotWithShape="1">
          <a:blip r:embed="rId4"/>
          <a:srcRect t="4313" b="34560"/>
          <a:stretch/>
        </p:blipFill>
        <p:spPr>
          <a:xfrm>
            <a:off x="1221545" y="2382080"/>
            <a:ext cx="4209505" cy="3428999"/>
          </a:xfrm>
          <a:prstGeom prst="rect">
            <a:avLst/>
          </a:prstGeom>
        </p:spPr>
      </p:pic>
    </p:spTree>
    <p:extLst>
      <p:ext uri="{BB962C8B-B14F-4D97-AF65-F5344CB8AC3E}">
        <p14:creationId xmlns:p14="http://schemas.microsoft.com/office/powerpoint/2010/main" val="65107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74" y="491391"/>
            <a:ext cx="8339137" cy="5469793"/>
          </a:xfrm>
          <a:solidFill>
            <a:srgbClr val="DD5828"/>
          </a:solidFill>
        </p:spPr>
        <p:txBody>
          <a:bodyPr/>
          <a:lstStyle/>
          <a:p>
            <a:pPr algn="ctr"/>
            <a:endParaRPr lang="en-US" sz="1000" b="1" dirty="0"/>
          </a:p>
          <a:p>
            <a:pPr algn="ctr"/>
            <a:endParaRPr lang="en-US" sz="1000" b="1" dirty="0"/>
          </a:p>
          <a:p>
            <a:pPr algn="ctr"/>
            <a:endParaRPr lang="en-US" sz="1000" b="1" dirty="0"/>
          </a:p>
          <a:p>
            <a:pPr algn="ctr"/>
            <a:endParaRPr lang="en-US" sz="1000" b="1" dirty="0"/>
          </a:p>
          <a:p>
            <a:pPr algn="ctr"/>
            <a:endParaRPr lang="en-US" sz="1000" b="1" dirty="0"/>
          </a:p>
          <a:p>
            <a:pPr algn="ctr"/>
            <a:r>
              <a:rPr lang="en-US" sz="6000" b="1" dirty="0">
                <a:solidFill>
                  <a:schemeClr val="bg1"/>
                </a:solidFill>
              </a:rPr>
              <a:t>Reading </a:t>
            </a:r>
          </a:p>
          <a:p>
            <a:pPr algn="ctr"/>
            <a:r>
              <a:rPr lang="en-US" sz="6000" b="1" dirty="0">
                <a:solidFill>
                  <a:schemeClr val="bg1"/>
                </a:solidFill>
              </a:rPr>
              <a:t>The Book</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13</a:t>
            </a:fld>
            <a:endParaRPr lang="en-US"/>
          </a:p>
        </p:txBody>
      </p:sp>
      <p:sp>
        <p:nvSpPr>
          <p:cNvPr id="5" name="Footer Placeholder 4"/>
          <p:cNvSpPr>
            <a:spLocks noGrp="1"/>
          </p:cNvSpPr>
          <p:nvPr>
            <p:ph type="ftr" sz="quarter" idx="11"/>
          </p:nvPr>
        </p:nvSpPr>
        <p:spPr>
          <a:xfrm>
            <a:off x="568325" y="6356350"/>
            <a:ext cx="5241632" cy="287338"/>
          </a:xfrm>
        </p:spPr>
        <p:txBody>
          <a:bodyPr/>
          <a:lstStyle/>
          <a:p>
            <a:pPr>
              <a:defRPr/>
            </a:pPr>
            <a:r>
              <a:rPr lang="en-US" dirty="0"/>
              <a:t>Have You Filled a Bucket Today? Buckets, Dippers, and Lids |  ©2024 YMCA/Project Cornerstone </a:t>
            </a:r>
            <a:endParaRPr lang="en-US" dirty="0">
              <a:solidFill>
                <a:schemeClr val="bg2"/>
              </a:solidFill>
            </a:endParaRPr>
          </a:p>
        </p:txBody>
      </p:sp>
    </p:spTree>
    <p:extLst>
      <p:ext uri="{BB962C8B-B14F-4D97-AF65-F5344CB8AC3E}">
        <p14:creationId xmlns:p14="http://schemas.microsoft.com/office/powerpoint/2010/main" val="586204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9CBA-DEC0-E028-91DB-5C93FEC45991}"/>
              </a:ext>
            </a:extLst>
          </p:cNvPr>
          <p:cNvSpPr>
            <a:spLocks noGrp="1"/>
          </p:cNvSpPr>
          <p:nvPr>
            <p:ph type="title"/>
          </p:nvPr>
        </p:nvSpPr>
        <p:spPr>
          <a:xfrm>
            <a:off x="328613" y="190827"/>
            <a:ext cx="8374062" cy="844550"/>
          </a:xfrm>
        </p:spPr>
        <p:txBody>
          <a:bodyPr/>
          <a:lstStyle/>
          <a:p>
            <a:r>
              <a:rPr lang="en-US" dirty="0"/>
              <a:t>Pre-Reading Set Up</a:t>
            </a:r>
          </a:p>
        </p:txBody>
      </p:sp>
      <p:sp>
        <p:nvSpPr>
          <p:cNvPr id="3" name="Content Placeholder 2">
            <a:extLst>
              <a:ext uri="{FF2B5EF4-FFF2-40B4-BE49-F238E27FC236}">
                <a16:creationId xmlns:a16="http://schemas.microsoft.com/office/drawing/2014/main" id="{831223BB-C270-1AE8-07B7-273FB588CFB5}"/>
              </a:ext>
            </a:extLst>
          </p:cNvPr>
          <p:cNvSpPr>
            <a:spLocks noGrp="1"/>
          </p:cNvSpPr>
          <p:nvPr>
            <p:ph idx="1"/>
          </p:nvPr>
        </p:nvSpPr>
        <p:spPr/>
        <p:txBody>
          <a:bodyPr/>
          <a:lstStyle/>
          <a:p>
            <a:r>
              <a:rPr lang="en-US" dirty="0"/>
              <a:t>To be linked on the website under Videos for </a:t>
            </a:r>
            <a:r>
              <a:rPr lang="en-US"/>
              <a:t>this Lesson</a:t>
            </a:r>
          </a:p>
        </p:txBody>
      </p:sp>
      <p:sp>
        <p:nvSpPr>
          <p:cNvPr id="4" name="Slide Number Placeholder 3">
            <a:extLst>
              <a:ext uri="{FF2B5EF4-FFF2-40B4-BE49-F238E27FC236}">
                <a16:creationId xmlns:a16="http://schemas.microsoft.com/office/drawing/2014/main" id="{4F5A9498-A1DC-EA5A-B0B2-4864BE62BDDD}"/>
              </a:ext>
            </a:extLst>
          </p:cNvPr>
          <p:cNvSpPr>
            <a:spLocks noGrp="1"/>
          </p:cNvSpPr>
          <p:nvPr>
            <p:ph type="sldNum" sz="quarter" idx="10"/>
          </p:nvPr>
        </p:nvSpPr>
        <p:spPr/>
        <p:txBody>
          <a:bodyPr/>
          <a:lstStyle/>
          <a:p>
            <a:pPr>
              <a:defRPr/>
            </a:pPr>
            <a:fld id="{DD7D3D9F-483B-4D2E-9546-1BB0A0DE023F}" type="slidenum">
              <a:rPr lang="en-US" smtClean="0"/>
              <a:pPr>
                <a:defRPr/>
              </a:pPr>
              <a:t>14</a:t>
            </a:fld>
            <a:endParaRPr lang="en-US"/>
          </a:p>
        </p:txBody>
      </p:sp>
      <p:sp>
        <p:nvSpPr>
          <p:cNvPr id="5" name="Footer Placeholder 4">
            <a:extLst>
              <a:ext uri="{FF2B5EF4-FFF2-40B4-BE49-F238E27FC236}">
                <a16:creationId xmlns:a16="http://schemas.microsoft.com/office/drawing/2014/main" id="{AAEB64C6-92E4-F5FE-3EDB-1D2DBB3731A0}"/>
              </a:ext>
            </a:extLst>
          </p:cNvPr>
          <p:cNvSpPr>
            <a:spLocks noGrp="1"/>
          </p:cNvSpPr>
          <p:nvPr>
            <p:ph type="ftr" sz="quarter" idx="11"/>
          </p:nvPr>
        </p:nvSpPr>
        <p:spPr/>
        <p:txBody>
          <a:bodyPr/>
          <a:lstStyle/>
          <a:p>
            <a:pPr>
              <a:defRPr/>
            </a:pPr>
            <a:r>
              <a:rPr lang="en-US"/>
              <a:t>Have You Filled a Bucket Today? Buckets, Dippers, and Lids |  ©2021 YMCA/Project Cornerstone </a:t>
            </a:r>
            <a:endParaRPr lang="en-US">
              <a:solidFill>
                <a:schemeClr val="bg2"/>
              </a:solidFill>
            </a:endParaRPr>
          </a:p>
        </p:txBody>
      </p:sp>
    </p:spTree>
    <p:extLst>
      <p:ext uri="{BB962C8B-B14F-4D97-AF65-F5344CB8AC3E}">
        <p14:creationId xmlns:p14="http://schemas.microsoft.com/office/powerpoint/2010/main" val="874253579"/>
      </p:ext>
    </p:extLst>
  </p:cSld>
  <p:clrMapOvr>
    <a:masterClrMapping/>
  </p:clrMapOvr>
  <mc:AlternateContent xmlns:mc="http://schemas.openxmlformats.org/markup-compatibility/2006" xmlns:p14="http://schemas.microsoft.com/office/powerpoint/2010/main">
    <mc:Choice Requires="p14">
      <p:transition spd="slow" p14:dur="2000" advTm="51248"/>
    </mc:Choice>
    <mc:Fallback xmlns="">
      <p:transition spd="slow" advTm="5124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accent2"/>
                </a:solidFill>
              </a:rPr>
              <a:t>Reading the Book</a:t>
            </a:r>
          </a:p>
        </p:txBody>
      </p:sp>
      <p:sp>
        <p:nvSpPr>
          <p:cNvPr id="6" name="Content Placeholder 5">
            <a:extLst>
              <a:ext uri="{FF2B5EF4-FFF2-40B4-BE49-F238E27FC236}">
                <a16:creationId xmlns:a16="http://schemas.microsoft.com/office/drawing/2014/main" id="{405BF18D-4549-7941-2C3B-B17F4DD849F0}"/>
              </a:ext>
            </a:extLst>
          </p:cNvPr>
          <p:cNvSpPr>
            <a:spLocks noGrp="1"/>
          </p:cNvSpPr>
          <p:nvPr>
            <p:ph idx="1"/>
          </p:nvPr>
        </p:nvSpPr>
        <p:spPr/>
        <p:txBody>
          <a:bodyPr/>
          <a:lstStyle/>
          <a:p>
            <a:pPr>
              <a:buFont typeface="Arial" panose="020B0604020202020204" pitchFamily="34" charset="0"/>
              <a:buChar char="•"/>
            </a:pPr>
            <a:r>
              <a:rPr lang="en-US" dirty="0"/>
              <a:t>Work with the teacher ahead of time to know where you and the students will be during the reading</a:t>
            </a:r>
          </a:p>
          <a:p>
            <a:pPr>
              <a:buFont typeface="Arial" panose="020B0604020202020204" pitchFamily="34" charset="0"/>
              <a:buChar char="•"/>
            </a:pPr>
            <a:endParaRPr lang="en-US" dirty="0"/>
          </a:p>
          <a:p>
            <a:pPr>
              <a:buFont typeface="Arial" panose="020B0604020202020204" pitchFamily="34" charset="0"/>
              <a:buChar char="•"/>
            </a:pPr>
            <a:r>
              <a:rPr lang="en-US" dirty="0"/>
              <a:t>Give students a preview of what the book is about</a:t>
            </a:r>
          </a:p>
          <a:p>
            <a:pPr>
              <a:buFont typeface="Arial" panose="020B0604020202020204" pitchFamily="34" charset="0"/>
              <a:buChar char="•"/>
            </a:pPr>
            <a:r>
              <a:rPr lang="en-US" dirty="0"/>
              <a:t>Ask them to look for something specific, or think of something (i.e. what emotions do you notice?) while you read the book</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15</a:t>
            </a:fld>
            <a:endParaRPr lang="en-US"/>
          </a:p>
        </p:txBody>
      </p:sp>
      <p:sp>
        <p:nvSpPr>
          <p:cNvPr id="5" name="Footer Placeholder 4"/>
          <p:cNvSpPr>
            <a:spLocks noGrp="1"/>
          </p:cNvSpPr>
          <p:nvPr>
            <p:ph type="ftr" sz="quarter" idx="11"/>
          </p:nvPr>
        </p:nvSpPr>
        <p:spPr/>
        <p:txBody>
          <a:bodyPr/>
          <a:lstStyle/>
          <a:p>
            <a:pPr>
              <a:defRPr/>
            </a:pPr>
            <a:r>
              <a:rPr lang="en-US" dirty="0"/>
              <a:t>Have You Filled a Bucket Today? Buckets, Dippers, and Lids |  ©2024 YMCA/Project Cornerstone </a:t>
            </a:r>
            <a:endParaRPr lang="en-US" dirty="0">
              <a:solidFill>
                <a:schemeClr val="bg2"/>
              </a:solidFill>
            </a:endParaRPr>
          </a:p>
        </p:txBody>
      </p:sp>
    </p:spTree>
    <p:extLst>
      <p:ext uri="{BB962C8B-B14F-4D97-AF65-F5344CB8AC3E}">
        <p14:creationId xmlns:p14="http://schemas.microsoft.com/office/powerpoint/2010/main" val="544107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DC0F8-6E71-EA2D-A166-3AA18F6C945D}"/>
              </a:ext>
            </a:extLst>
          </p:cNvPr>
          <p:cNvSpPr>
            <a:spLocks noGrp="1"/>
          </p:cNvSpPr>
          <p:nvPr>
            <p:ph type="title"/>
          </p:nvPr>
        </p:nvSpPr>
        <p:spPr/>
        <p:txBody>
          <a:bodyPr/>
          <a:lstStyle/>
          <a:p>
            <a:r>
              <a:rPr lang="en-US" dirty="0"/>
              <a:t>Tips for Reading to 5- 8-year-olds </a:t>
            </a:r>
          </a:p>
        </p:txBody>
      </p:sp>
      <p:sp>
        <p:nvSpPr>
          <p:cNvPr id="3" name="Content Placeholder 2">
            <a:extLst>
              <a:ext uri="{FF2B5EF4-FFF2-40B4-BE49-F238E27FC236}">
                <a16:creationId xmlns:a16="http://schemas.microsoft.com/office/drawing/2014/main" id="{7823F049-2D0F-962E-DABF-FE0430B11AA1}"/>
              </a:ext>
            </a:extLst>
          </p:cNvPr>
          <p:cNvSpPr>
            <a:spLocks noGrp="1"/>
          </p:cNvSpPr>
          <p:nvPr>
            <p:ph idx="1"/>
          </p:nvPr>
        </p:nvSpPr>
        <p:spPr/>
        <p:txBody>
          <a:bodyPr/>
          <a:lstStyle/>
          <a:p>
            <a:pPr>
              <a:buFontTx/>
              <a:buChar char="-"/>
            </a:pPr>
            <a:r>
              <a:rPr lang="en-US" dirty="0"/>
              <a:t>Engage with visuals: Point to pictures, ask questions about them, and encourage students to describe what they see</a:t>
            </a:r>
          </a:p>
          <a:p>
            <a:pPr>
              <a:buFontTx/>
              <a:buChar char="-"/>
            </a:pPr>
            <a:r>
              <a:rPr lang="en-US" dirty="0"/>
              <a:t>Vary reading styles: Use different voices, pacing, and intonation to bring characters to life.</a:t>
            </a:r>
          </a:p>
          <a:p>
            <a:pPr>
              <a:buFontTx/>
              <a:buChar char="-"/>
            </a:pPr>
            <a:r>
              <a:rPr lang="en-US" dirty="0"/>
              <a:t>Incorporate props: Use puppets, costumes, or objects to enhance the story.</a:t>
            </a:r>
          </a:p>
          <a:p>
            <a:pPr>
              <a:buFontTx/>
              <a:buChar char="-"/>
            </a:pPr>
            <a:r>
              <a:rPr lang="en-US" dirty="0"/>
              <a:t>Encourage predictions: Ask students to guess what might happen next in the story.</a:t>
            </a:r>
          </a:p>
          <a:p>
            <a:pPr>
              <a:buFontTx/>
              <a:buChar char="-"/>
            </a:pPr>
            <a:r>
              <a:rPr lang="en-US" dirty="0"/>
              <a:t>Keep them on topic: Refer them back to the lesson and book facts *when* they share unrelated details</a:t>
            </a:r>
          </a:p>
          <a:p>
            <a:pPr>
              <a:buFontTx/>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FDB433BD-1963-42A2-7CCB-59D08F9D3C97}"/>
              </a:ext>
            </a:extLst>
          </p:cNvPr>
          <p:cNvSpPr>
            <a:spLocks noGrp="1"/>
          </p:cNvSpPr>
          <p:nvPr>
            <p:ph type="sldNum" sz="quarter" idx="10"/>
          </p:nvPr>
        </p:nvSpPr>
        <p:spPr/>
        <p:txBody>
          <a:bodyPr/>
          <a:lstStyle/>
          <a:p>
            <a:pPr>
              <a:defRPr/>
            </a:pPr>
            <a:fld id="{DD7D3D9F-483B-4D2E-9546-1BB0A0DE023F}" type="slidenum">
              <a:rPr lang="en-US" smtClean="0"/>
              <a:pPr>
                <a:defRPr/>
              </a:pPr>
              <a:t>16</a:t>
            </a:fld>
            <a:endParaRPr lang="en-US"/>
          </a:p>
        </p:txBody>
      </p:sp>
      <p:sp>
        <p:nvSpPr>
          <p:cNvPr id="5" name="Footer Placeholder 4">
            <a:extLst>
              <a:ext uri="{FF2B5EF4-FFF2-40B4-BE49-F238E27FC236}">
                <a16:creationId xmlns:a16="http://schemas.microsoft.com/office/drawing/2014/main" id="{4953C347-0256-F4A8-1137-5B2B2CD1E916}"/>
              </a:ext>
            </a:extLst>
          </p:cNvPr>
          <p:cNvSpPr>
            <a:spLocks noGrp="1"/>
          </p:cNvSpPr>
          <p:nvPr>
            <p:ph type="ftr" sz="quarter" idx="11"/>
          </p:nvPr>
        </p:nvSpPr>
        <p:spPr/>
        <p:txBody>
          <a:bodyPr/>
          <a:lstStyle/>
          <a:p>
            <a:pPr>
              <a:defRPr/>
            </a:pPr>
            <a:r>
              <a:rPr lang="en-US"/>
              <a:t>Have You Filled a Bucket Today? Buckets, Dippers, and Lids |  ©2021 YMCA/Project Cornerstone </a:t>
            </a:r>
            <a:endParaRPr lang="en-US">
              <a:solidFill>
                <a:schemeClr val="bg2"/>
              </a:solidFill>
            </a:endParaRPr>
          </a:p>
        </p:txBody>
      </p:sp>
    </p:spTree>
    <p:extLst>
      <p:ext uri="{BB962C8B-B14F-4D97-AF65-F5344CB8AC3E}">
        <p14:creationId xmlns:p14="http://schemas.microsoft.com/office/powerpoint/2010/main" val="2407574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27CED-FC41-DEE0-A49B-E8F3A8655C81}"/>
              </a:ext>
            </a:extLst>
          </p:cNvPr>
          <p:cNvSpPr>
            <a:spLocks noGrp="1"/>
          </p:cNvSpPr>
          <p:nvPr>
            <p:ph type="title"/>
          </p:nvPr>
        </p:nvSpPr>
        <p:spPr/>
        <p:txBody>
          <a:bodyPr/>
          <a:lstStyle/>
          <a:p>
            <a:r>
              <a:rPr lang="en-US" dirty="0"/>
              <a:t>Engaging with students while reading</a:t>
            </a:r>
          </a:p>
        </p:txBody>
      </p:sp>
      <p:sp>
        <p:nvSpPr>
          <p:cNvPr id="6" name="Content Placeholder 5">
            <a:extLst>
              <a:ext uri="{FF2B5EF4-FFF2-40B4-BE49-F238E27FC236}">
                <a16:creationId xmlns:a16="http://schemas.microsoft.com/office/drawing/2014/main" id="{987DD933-184D-0DDC-291C-BD41FF185ACC}"/>
              </a:ext>
            </a:extLst>
          </p:cNvPr>
          <p:cNvSpPr>
            <a:spLocks noGrp="1"/>
          </p:cNvSpPr>
          <p:nvPr>
            <p:ph idx="1"/>
          </p:nvPr>
        </p:nvSpPr>
        <p:spPr/>
        <p:txBody>
          <a:bodyPr/>
          <a:lstStyle/>
          <a:p>
            <a:r>
              <a:rPr lang="en-US" dirty="0"/>
              <a:t>https://www.youtube.com/watch?v=MXPx5S-1Kic</a:t>
            </a:r>
          </a:p>
        </p:txBody>
      </p:sp>
      <p:sp>
        <p:nvSpPr>
          <p:cNvPr id="3" name="Slide Number Placeholder 2">
            <a:extLst>
              <a:ext uri="{FF2B5EF4-FFF2-40B4-BE49-F238E27FC236}">
                <a16:creationId xmlns:a16="http://schemas.microsoft.com/office/drawing/2014/main" id="{8D3EAAB5-996E-AF5D-E78D-7712254613C3}"/>
              </a:ext>
            </a:extLst>
          </p:cNvPr>
          <p:cNvSpPr>
            <a:spLocks noGrp="1"/>
          </p:cNvSpPr>
          <p:nvPr>
            <p:ph type="sldNum" sz="quarter" idx="10"/>
          </p:nvPr>
        </p:nvSpPr>
        <p:spPr/>
        <p:txBody>
          <a:bodyPr/>
          <a:lstStyle/>
          <a:p>
            <a:pPr>
              <a:defRPr/>
            </a:pPr>
            <a:fld id="{E309AD80-642E-4752-95E7-F234FD1CAC30}" type="slidenum">
              <a:rPr lang="en-US" smtClean="0"/>
              <a:pPr>
                <a:defRPr/>
              </a:pPr>
              <a:t>17</a:t>
            </a:fld>
            <a:endParaRPr lang="en-US"/>
          </a:p>
        </p:txBody>
      </p:sp>
      <p:sp>
        <p:nvSpPr>
          <p:cNvPr id="4" name="Footer Placeholder 3">
            <a:extLst>
              <a:ext uri="{FF2B5EF4-FFF2-40B4-BE49-F238E27FC236}">
                <a16:creationId xmlns:a16="http://schemas.microsoft.com/office/drawing/2014/main" id="{B9D03BE5-7FDA-F29B-9B05-B5CD9393874D}"/>
              </a:ext>
            </a:extLst>
          </p:cNvPr>
          <p:cNvSpPr>
            <a:spLocks noGrp="1"/>
          </p:cNvSpPr>
          <p:nvPr>
            <p:ph type="ftr" sz="quarter" idx="11"/>
          </p:nvPr>
        </p:nvSpPr>
        <p:spPr/>
        <p:txBody>
          <a:bodyPr/>
          <a:lstStyle/>
          <a:p>
            <a:pPr>
              <a:defRPr/>
            </a:pPr>
            <a:r>
              <a:rPr lang="en-US"/>
              <a:t>Have You Filled a Bucket Today? Buckets, Dippers, and Lids |  ©2021 YMCA/Project Cornerstone </a:t>
            </a:r>
            <a:endParaRPr lang="en-US">
              <a:solidFill>
                <a:schemeClr val="bg2"/>
              </a:solidFill>
            </a:endParaRPr>
          </a:p>
        </p:txBody>
      </p:sp>
    </p:spTree>
    <p:extLst>
      <p:ext uri="{BB962C8B-B14F-4D97-AF65-F5344CB8AC3E}">
        <p14:creationId xmlns:p14="http://schemas.microsoft.com/office/powerpoint/2010/main" val="633966762"/>
      </p:ext>
    </p:extLst>
  </p:cSld>
  <p:clrMapOvr>
    <a:masterClrMapping/>
  </p:clrMapOvr>
  <mc:AlternateContent xmlns:mc="http://schemas.openxmlformats.org/markup-compatibility/2006" xmlns:p14="http://schemas.microsoft.com/office/powerpoint/2010/main">
    <mc:Choice Requires="p14">
      <p:transition spd="slow" p14:dur="2000" advTm="67978"/>
    </mc:Choice>
    <mc:Fallback xmlns="">
      <p:transition spd="slow" advTm="6797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74" y="491391"/>
            <a:ext cx="8339137" cy="5469793"/>
          </a:xfrm>
          <a:solidFill>
            <a:srgbClr val="DD5828"/>
          </a:solidFill>
        </p:spPr>
        <p:txBody>
          <a:bodyPr/>
          <a:lstStyle/>
          <a:p>
            <a:pPr algn="ctr"/>
            <a:endParaRPr lang="en-US" sz="1000" b="1" dirty="0"/>
          </a:p>
          <a:p>
            <a:pPr algn="ctr"/>
            <a:endParaRPr lang="en-US" sz="1000" b="1" dirty="0"/>
          </a:p>
          <a:p>
            <a:pPr algn="ctr"/>
            <a:endParaRPr lang="en-US" sz="1000" b="1" dirty="0"/>
          </a:p>
          <a:p>
            <a:pPr algn="ctr"/>
            <a:endParaRPr lang="en-US" sz="1000" b="1" dirty="0"/>
          </a:p>
          <a:p>
            <a:pPr algn="ctr"/>
            <a:endParaRPr lang="en-US" sz="1000" b="1" dirty="0"/>
          </a:p>
          <a:p>
            <a:pPr algn="ctr"/>
            <a:r>
              <a:rPr lang="en-US" sz="6000" b="1" dirty="0">
                <a:solidFill>
                  <a:schemeClr val="bg1"/>
                </a:solidFill>
              </a:rPr>
              <a:t>Discussing </a:t>
            </a:r>
          </a:p>
          <a:p>
            <a:pPr algn="ctr"/>
            <a:r>
              <a:rPr lang="en-US" sz="6000" b="1" dirty="0">
                <a:solidFill>
                  <a:schemeClr val="bg1"/>
                </a:solidFill>
              </a:rPr>
              <a:t>The Book</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18</a:t>
            </a:fld>
            <a:endParaRPr lang="en-US"/>
          </a:p>
        </p:txBody>
      </p:sp>
      <p:sp>
        <p:nvSpPr>
          <p:cNvPr id="5" name="Footer Placeholder 4"/>
          <p:cNvSpPr>
            <a:spLocks noGrp="1"/>
          </p:cNvSpPr>
          <p:nvPr>
            <p:ph type="ftr" sz="quarter" idx="11"/>
          </p:nvPr>
        </p:nvSpPr>
        <p:spPr>
          <a:xfrm>
            <a:off x="568324" y="6426198"/>
            <a:ext cx="5466715" cy="217489"/>
          </a:xfrm>
        </p:spPr>
        <p:txBody>
          <a:bodyPr/>
          <a:lstStyle/>
          <a:p>
            <a:pPr>
              <a:defRPr/>
            </a:pPr>
            <a:r>
              <a:rPr lang="en-US" dirty="0"/>
              <a:t>Have You Filled a Bucket Today? Buckets, Dippers, and Lids |  ©2021 YMCA/Project Cornerstone </a:t>
            </a:r>
            <a:endParaRPr lang="en-US" dirty="0">
              <a:solidFill>
                <a:schemeClr val="bg2"/>
              </a:solidFill>
            </a:endParaRPr>
          </a:p>
        </p:txBody>
      </p:sp>
    </p:spTree>
    <p:extLst>
      <p:ext uri="{BB962C8B-B14F-4D97-AF65-F5344CB8AC3E}">
        <p14:creationId xmlns:p14="http://schemas.microsoft.com/office/powerpoint/2010/main" val="883455113"/>
      </p:ext>
    </p:extLst>
  </p:cSld>
  <p:clrMapOvr>
    <a:masterClrMapping/>
  </p:clrMapOvr>
  <mc:AlternateContent xmlns:mc="http://schemas.openxmlformats.org/markup-compatibility/2006" xmlns:p14="http://schemas.microsoft.com/office/powerpoint/2010/main">
    <mc:Choice Requires="p14">
      <p:transition spd="slow" p14:dur="2000" advTm="4392"/>
    </mc:Choice>
    <mc:Fallback xmlns="">
      <p:transition spd="slow" advTm="439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6C0CA-2C4D-53BE-C961-F7201D9C28E5}"/>
              </a:ext>
            </a:extLst>
          </p:cNvPr>
          <p:cNvSpPr>
            <a:spLocks noGrp="1"/>
          </p:cNvSpPr>
          <p:nvPr>
            <p:ph type="title"/>
          </p:nvPr>
        </p:nvSpPr>
        <p:spPr/>
        <p:txBody>
          <a:bodyPr/>
          <a:lstStyle/>
          <a:p>
            <a:r>
              <a:rPr lang="en-US" dirty="0"/>
              <a:t>Questions for Younger Students:</a:t>
            </a:r>
          </a:p>
        </p:txBody>
      </p:sp>
      <p:sp>
        <p:nvSpPr>
          <p:cNvPr id="3" name="Content Placeholder 2">
            <a:extLst>
              <a:ext uri="{FF2B5EF4-FFF2-40B4-BE49-F238E27FC236}">
                <a16:creationId xmlns:a16="http://schemas.microsoft.com/office/drawing/2014/main" id="{952B27C0-1440-EB24-0A22-55CD3164FCC8}"/>
              </a:ext>
            </a:extLst>
          </p:cNvPr>
          <p:cNvSpPr>
            <a:spLocks noGrp="1"/>
          </p:cNvSpPr>
          <p:nvPr>
            <p:ph idx="1"/>
          </p:nvPr>
        </p:nvSpPr>
        <p:spPr>
          <a:xfrm>
            <a:off x="354013" y="1365337"/>
            <a:ext cx="8339137" cy="4749713"/>
          </a:xfrm>
        </p:spPr>
        <p:txBody>
          <a:bodyPr/>
          <a:lstStyle/>
          <a:p>
            <a:pPr marL="342900" marR="0" lvl="0" indent="-342900">
              <a:lnSpc>
                <a:spcPct val="150000"/>
              </a:lnSpc>
              <a:spcBef>
                <a:spcPts val="0"/>
              </a:spcBef>
              <a:spcAft>
                <a:spcPts val="0"/>
              </a:spcAft>
              <a:buFont typeface="+mj-lt"/>
              <a:buAutoNum type="arabicPeriod"/>
            </a:pPr>
            <a:r>
              <a:rPr lang="en-US" sz="1800" dirty="0">
                <a:effectLst/>
                <a:latin typeface="+mj-lt"/>
                <a:ea typeface="Calibri" panose="020F0502020204030204" pitchFamily="34" charset="0"/>
                <a:cs typeface="Times New Roman" panose="02020603050405020304" pitchFamily="18" charset="0"/>
              </a:rPr>
              <a:t>Who has a bucket?</a:t>
            </a:r>
          </a:p>
          <a:p>
            <a:pPr marL="342900" marR="0" lvl="0" indent="-342900">
              <a:lnSpc>
                <a:spcPct val="150000"/>
              </a:lnSpc>
              <a:spcBef>
                <a:spcPts val="0"/>
              </a:spcBef>
              <a:spcAft>
                <a:spcPts val="0"/>
              </a:spcAft>
              <a:buFont typeface="+mj-lt"/>
              <a:buAutoNum type="arabicPeriod"/>
            </a:pPr>
            <a:r>
              <a:rPr lang="en-US" sz="1800" dirty="0">
                <a:effectLst/>
                <a:latin typeface="+mj-lt"/>
                <a:ea typeface="Calibri" panose="020F0502020204030204" pitchFamily="34" charset="0"/>
                <a:cs typeface="Times New Roman" panose="02020603050405020304" pitchFamily="18" charset="0"/>
              </a:rPr>
              <a:t>Why do we want a full bucket?</a:t>
            </a:r>
          </a:p>
          <a:p>
            <a:pPr marL="342900" marR="0" lvl="0" indent="-342900">
              <a:lnSpc>
                <a:spcPct val="150000"/>
              </a:lnSpc>
              <a:spcBef>
                <a:spcPts val="0"/>
              </a:spcBef>
              <a:spcAft>
                <a:spcPts val="0"/>
              </a:spcAft>
              <a:buFont typeface="+mj-lt"/>
              <a:buAutoNum type="arabicPeriod"/>
            </a:pPr>
            <a:r>
              <a:rPr lang="en-US" sz="1800" dirty="0">
                <a:effectLst/>
                <a:latin typeface="+mj-lt"/>
                <a:ea typeface="Calibri" panose="020F0502020204030204" pitchFamily="34" charset="0"/>
                <a:cs typeface="Times New Roman" panose="02020603050405020304" pitchFamily="18" charset="0"/>
              </a:rPr>
              <a:t>What does it feel like to have your bucket filled?</a:t>
            </a:r>
          </a:p>
          <a:p>
            <a:pPr marL="342900" marR="0" lvl="0" indent="-342900">
              <a:lnSpc>
                <a:spcPct val="150000"/>
              </a:lnSpc>
              <a:spcBef>
                <a:spcPts val="0"/>
              </a:spcBef>
              <a:spcAft>
                <a:spcPts val="0"/>
              </a:spcAft>
              <a:buFont typeface="+mj-lt"/>
              <a:buAutoNum type="arabicPeriod"/>
            </a:pPr>
            <a:r>
              <a:rPr lang="en-US" sz="1800" dirty="0">
                <a:effectLst/>
                <a:latin typeface="+mj-lt"/>
                <a:ea typeface="Calibri" panose="020F0502020204030204" pitchFamily="34" charset="0"/>
                <a:cs typeface="Times New Roman" panose="02020603050405020304" pitchFamily="18" charset="0"/>
              </a:rPr>
              <a:t>Why do people sometimes dip from buckets?</a:t>
            </a:r>
          </a:p>
          <a:p>
            <a:pPr marL="342900" marR="0" lvl="0" indent="-342900">
              <a:lnSpc>
                <a:spcPct val="150000"/>
              </a:lnSpc>
              <a:spcBef>
                <a:spcPts val="0"/>
              </a:spcBef>
              <a:spcAft>
                <a:spcPts val="0"/>
              </a:spcAft>
              <a:buFont typeface="+mj-lt"/>
              <a:buAutoNum type="arabicPeriod"/>
            </a:pPr>
            <a:r>
              <a:rPr lang="en-US" sz="1800" dirty="0">
                <a:effectLst/>
                <a:latin typeface="+mj-lt"/>
                <a:ea typeface="Calibri" panose="020F0502020204030204" pitchFamily="34" charset="0"/>
                <a:cs typeface="Times New Roman" panose="02020603050405020304" pitchFamily="18" charset="0"/>
              </a:rPr>
              <a:t>What are ways people dip?</a:t>
            </a:r>
          </a:p>
          <a:p>
            <a:pPr marL="342900" marR="0" lvl="0" indent="-342900">
              <a:lnSpc>
                <a:spcPct val="150000"/>
              </a:lnSpc>
              <a:spcBef>
                <a:spcPts val="0"/>
              </a:spcBef>
              <a:spcAft>
                <a:spcPts val="0"/>
              </a:spcAft>
              <a:buFont typeface="+mj-lt"/>
              <a:buAutoNum type="arabicPeriod"/>
            </a:pPr>
            <a:r>
              <a:rPr lang="en-US" sz="1800" dirty="0">
                <a:effectLst/>
                <a:latin typeface="+mj-lt"/>
                <a:ea typeface="Calibri" panose="020F0502020204030204" pitchFamily="34" charset="0"/>
                <a:cs typeface="Times New Roman" panose="02020603050405020304" pitchFamily="18" charset="0"/>
              </a:rPr>
              <a:t>How can you use your lid to protect yourself from bucket dipping?</a:t>
            </a:r>
          </a:p>
          <a:p>
            <a:pPr marL="342900" marR="0" lvl="0" indent="-342900">
              <a:lnSpc>
                <a:spcPct val="150000"/>
              </a:lnSpc>
              <a:spcBef>
                <a:spcPts val="0"/>
              </a:spcBef>
              <a:spcAft>
                <a:spcPts val="0"/>
              </a:spcAft>
              <a:buFont typeface="+mj-lt"/>
              <a:buAutoNum type="arabicPeriod"/>
            </a:pPr>
            <a:r>
              <a:rPr lang="en-US" sz="1800" dirty="0">
                <a:effectLst/>
                <a:latin typeface="+mj-lt"/>
                <a:ea typeface="Calibri" panose="020F0502020204030204" pitchFamily="34" charset="0"/>
                <a:cs typeface="Times New Roman" panose="02020603050405020304" pitchFamily="18" charset="0"/>
              </a:rPr>
              <a:t>How can you use your lid to protect others from bucket dipping?</a:t>
            </a:r>
            <a:endParaRPr lang="en-US" dirty="0">
              <a:latin typeface="+mj-lt"/>
            </a:endParaRPr>
          </a:p>
        </p:txBody>
      </p:sp>
      <p:sp>
        <p:nvSpPr>
          <p:cNvPr id="4" name="Slide Number Placeholder 3">
            <a:extLst>
              <a:ext uri="{FF2B5EF4-FFF2-40B4-BE49-F238E27FC236}">
                <a16:creationId xmlns:a16="http://schemas.microsoft.com/office/drawing/2014/main" id="{E5BC6597-2C6A-52D0-CF46-D8AC184D652D}"/>
              </a:ext>
            </a:extLst>
          </p:cNvPr>
          <p:cNvSpPr>
            <a:spLocks noGrp="1"/>
          </p:cNvSpPr>
          <p:nvPr>
            <p:ph type="sldNum" sz="quarter" idx="10"/>
          </p:nvPr>
        </p:nvSpPr>
        <p:spPr/>
        <p:txBody>
          <a:bodyPr/>
          <a:lstStyle/>
          <a:p>
            <a:pPr>
              <a:defRPr/>
            </a:pPr>
            <a:fld id="{DD7D3D9F-483B-4D2E-9546-1BB0A0DE023F}" type="slidenum">
              <a:rPr lang="en-US" smtClean="0"/>
              <a:pPr>
                <a:defRPr/>
              </a:pPr>
              <a:t>19</a:t>
            </a:fld>
            <a:endParaRPr lang="en-US"/>
          </a:p>
        </p:txBody>
      </p:sp>
      <p:sp>
        <p:nvSpPr>
          <p:cNvPr id="5" name="Footer Placeholder 4">
            <a:extLst>
              <a:ext uri="{FF2B5EF4-FFF2-40B4-BE49-F238E27FC236}">
                <a16:creationId xmlns:a16="http://schemas.microsoft.com/office/drawing/2014/main" id="{90520E5F-366E-2202-1E0C-FA8C689D952F}"/>
              </a:ext>
            </a:extLst>
          </p:cNvPr>
          <p:cNvSpPr>
            <a:spLocks noGrp="1"/>
          </p:cNvSpPr>
          <p:nvPr>
            <p:ph type="ftr" sz="quarter" idx="11"/>
          </p:nvPr>
        </p:nvSpPr>
        <p:spPr/>
        <p:txBody>
          <a:bodyPr/>
          <a:lstStyle/>
          <a:p>
            <a:pPr>
              <a:defRPr/>
            </a:pPr>
            <a:r>
              <a:rPr lang="en-US"/>
              <a:t>Have You Filled a Bucket Today? Buckets, Dippers, and Lids |  ©2021 YMCA/Project Cornerstone </a:t>
            </a:r>
            <a:endParaRPr lang="en-US">
              <a:solidFill>
                <a:schemeClr val="bg2"/>
              </a:solidFill>
            </a:endParaRPr>
          </a:p>
        </p:txBody>
      </p:sp>
    </p:spTree>
    <p:extLst>
      <p:ext uri="{BB962C8B-B14F-4D97-AF65-F5344CB8AC3E}">
        <p14:creationId xmlns:p14="http://schemas.microsoft.com/office/powerpoint/2010/main" val="1202517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chemeClr val="accent2"/>
                </a:solidFill>
              </a:rPr>
              <a:t>Schedule for Training:</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2</a:t>
            </a:fld>
            <a:endParaRPr lang="en-US"/>
          </a:p>
        </p:txBody>
      </p:sp>
      <p:sp>
        <p:nvSpPr>
          <p:cNvPr id="5" name="Footer Placeholder 4"/>
          <p:cNvSpPr>
            <a:spLocks noGrp="1"/>
          </p:cNvSpPr>
          <p:nvPr>
            <p:ph type="ftr" sz="quarter" idx="11"/>
          </p:nvPr>
        </p:nvSpPr>
        <p:spPr>
          <a:xfrm>
            <a:off x="568325" y="6529386"/>
            <a:ext cx="5649595" cy="217488"/>
          </a:xfrm>
        </p:spPr>
        <p:txBody>
          <a:bodyPr/>
          <a:lstStyle/>
          <a:p>
            <a:pPr>
              <a:defRPr/>
            </a:pPr>
            <a:r>
              <a:rPr lang="en-US" dirty="0"/>
              <a:t>Have You Filled a Bucket Today? Buckets, Dippers, and Lids |  ©2024 YMCA/Project Cornerstone </a:t>
            </a:r>
            <a:endParaRPr lang="en-US" dirty="0">
              <a:solidFill>
                <a:schemeClr val="bg2"/>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5624" y="3289481"/>
            <a:ext cx="2757944" cy="2039399"/>
          </a:xfrm>
          <a:prstGeom prst="rect">
            <a:avLst/>
          </a:prstGeom>
          <a:noFill/>
          <a:ln w="5715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8F9265DD-622C-1F15-EB65-24D85B66C62C}"/>
              </a:ext>
            </a:extLst>
          </p:cNvPr>
          <p:cNvSpPr txBox="1"/>
          <p:nvPr/>
        </p:nvSpPr>
        <p:spPr>
          <a:xfrm>
            <a:off x="328613" y="1323748"/>
            <a:ext cx="8374062" cy="3801041"/>
          </a:xfrm>
          <a:prstGeom prst="rect">
            <a:avLst/>
          </a:prstGeom>
          <a:noFill/>
        </p:spPr>
        <p:txBody>
          <a:bodyPr wrap="square" rtlCol="0">
            <a:spAutoFit/>
          </a:bodyPr>
          <a:lstStyle/>
          <a:p>
            <a:pPr>
              <a:spcAft>
                <a:spcPts val="600"/>
              </a:spcAft>
            </a:pPr>
            <a:r>
              <a:rPr lang="en-US" sz="2800" dirty="0"/>
              <a:t>-  The Role of the Volunteer and ABC Review</a:t>
            </a:r>
          </a:p>
          <a:p>
            <a:pPr marL="342900" indent="-342900">
              <a:spcAft>
                <a:spcPts val="600"/>
              </a:spcAft>
              <a:buFontTx/>
              <a:buChar char="-"/>
            </a:pPr>
            <a:r>
              <a:rPr lang="en-US" sz="2800" dirty="0"/>
              <a:t>Summary of Books in Lesson</a:t>
            </a:r>
          </a:p>
          <a:p>
            <a:pPr marL="342900" indent="-342900">
              <a:spcAft>
                <a:spcPts val="600"/>
              </a:spcAft>
              <a:buFontTx/>
              <a:buChar char="-"/>
            </a:pPr>
            <a:r>
              <a:rPr lang="en-US" sz="2800" dirty="0"/>
              <a:t>Overview of Lesson, examples of activities by Grade Level </a:t>
            </a:r>
          </a:p>
          <a:p>
            <a:pPr marL="342900" indent="-342900">
              <a:spcAft>
                <a:spcPts val="600"/>
              </a:spcAft>
              <a:buFontTx/>
              <a:buChar char="-"/>
            </a:pPr>
            <a:r>
              <a:rPr lang="en-US" sz="2800" dirty="0"/>
              <a:t>Classroom Management Tips</a:t>
            </a:r>
          </a:p>
          <a:p>
            <a:pPr marL="342900" indent="-342900">
              <a:spcAft>
                <a:spcPts val="600"/>
              </a:spcAft>
              <a:buFontTx/>
              <a:buChar char="-"/>
            </a:pPr>
            <a:r>
              <a:rPr lang="en-US" sz="2800" dirty="0"/>
              <a:t>Q &amp; A</a:t>
            </a:r>
          </a:p>
          <a:p>
            <a:pPr marL="342900" indent="-342900">
              <a:buFontTx/>
              <a:buChar char="-"/>
            </a:pPr>
            <a:endParaRPr lang="en-US" dirty="0"/>
          </a:p>
          <a:p>
            <a:pPr marL="342900" indent="-342900">
              <a:buFontTx/>
              <a:buChar char="-"/>
            </a:pPr>
            <a:endParaRPr lang="en-US" dirty="0"/>
          </a:p>
        </p:txBody>
      </p:sp>
    </p:spTree>
    <p:extLst>
      <p:ext uri="{BB962C8B-B14F-4D97-AF65-F5344CB8AC3E}">
        <p14:creationId xmlns:p14="http://schemas.microsoft.com/office/powerpoint/2010/main" val="2392522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74" y="491391"/>
            <a:ext cx="8339137" cy="5469793"/>
          </a:xfrm>
          <a:solidFill>
            <a:srgbClr val="DD5828"/>
          </a:solidFill>
        </p:spPr>
        <p:txBody>
          <a:bodyPr/>
          <a:lstStyle/>
          <a:p>
            <a:pPr algn="ctr"/>
            <a:endParaRPr lang="en-US" sz="1000" b="1" dirty="0"/>
          </a:p>
          <a:p>
            <a:pPr algn="ctr"/>
            <a:endParaRPr lang="en-US" sz="1000" b="1" dirty="0"/>
          </a:p>
          <a:p>
            <a:pPr algn="ctr"/>
            <a:endParaRPr lang="en-US" sz="1000" b="1" dirty="0"/>
          </a:p>
          <a:p>
            <a:pPr algn="ctr"/>
            <a:endParaRPr lang="en-US" sz="1000" b="1" dirty="0"/>
          </a:p>
          <a:p>
            <a:pPr algn="ctr"/>
            <a:endParaRPr lang="en-US" sz="1000" b="1" dirty="0"/>
          </a:p>
          <a:p>
            <a:pPr algn="ctr"/>
            <a:r>
              <a:rPr lang="en-US" sz="6000" b="1" dirty="0">
                <a:solidFill>
                  <a:schemeClr val="bg1"/>
                </a:solidFill>
              </a:rPr>
              <a:t>Activity Ideas</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20</a:t>
            </a:fld>
            <a:endParaRPr lang="en-US"/>
          </a:p>
        </p:txBody>
      </p:sp>
      <p:sp>
        <p:nvSpPr>
          <p:cNvPr id="5" name="Footer Placeholder 4"/>
          <p:cNvSpPr>
            <a:spLocks noGrp="1"/>
          </p:cNvSpPr>
          <p:nvPr>
            <p:ph type="ftr" sz="quarter" idx="11"/>
          </p:nvPr>
        </p:nvSpPr>
        <p:spPr>
          <a:xfrm>
            <a:off x="568324" y="6356350"/>
            <a:ext cx="5396377" cy="287338"/>
          </a:xfrm>
        </p:spPr>
        <p:txBody>
          <a:bodyPr/>
          <a:lstStyle/>
          <a:p>
            <a:pPr>
              <a:defRPr/>
            </a:pPr>
            <a:r>
              <a:rPr lang="en-US" dirty="0"/>
              <a:t>Have You Filled a Bucket Today? Buckets, Dippers, and Lids |  ©2024 YMCA/Project Cornerstone </a:t>
            </a:r>
            <a:endParaRPr lang="en-US" dirty="0">
              <a:solidFill>
                <a:schemeClr val="bg2"/>
              </a:solidFill>
            </a:endParaRPr>
          </a:p>
        </p:txBody>
      </p:sp>
    </p:spTree>
    <p:extLst>
      <p:ext uri="{BB962C8B-B14F-4D97-AF65-F5344CB8AC3E}">
        <p14:creationId xmlns:p14="http://schemas.microsoft.com/office/powerpoint/2010/main" val="302221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9141F-7245-8422-E6F5-E9D3298B05E5}"/>
              </a:ext>
            </a:extLst>
          </p:cNvPr>
          <p:cNvSpPr>
            <a:spLocks noGrp="1"/>
          </p:cNvSpPr>
          <p:nvPr>
            <p:ph type="title"/>
          </p:nvPr>
        </p:nvSpPr>
        <p:spPr/>
        <p:txBody>
          <a:bodyPr/>
          <a:lstStyle/>
          <a:p>
            <a:r>
              <a:rPr lang="en-US" dirty="0"/>
              <a:t>What would you do?</a:t>
            </a:r>
          </a:p>
        </p:txBody>
      </p:sp>
      <p:sp>
        <p:nvSpPr>
          <p:cNvPr id="3" name="Content Placeholder 2">
            <a:extLst>
              <a:ext uri="{FF2B5EF4-FFF2-40B4-BE49-F238E27FC236}">
                <a16:creationId xmlns:a16="http://schemas.microsoft.com/office/drawing/2014/main" id="{5F2D48A9-AC0A-9771-ACD3-FF26A2234B8B}"/>
              </a:ext>
            </a:extLst>
          </p:cNvPr>
          <p:cNvSpPr>
            <a:spLocks noGrp="1"/>
          </p:cNvSpPr>
          <p:nvPr>
            <p:ph idx="1"/>
          </p:nvPr>
        </p:nvSpPr>
        <p:spPr>
          <a:xfrm>
            <a:off x="212943" y="1014608"/>
            <a:ext cx="8480208" cy="5100442"/>
          </a:xfrm>
        </p:spPr>
        <p:txBody>
          <a:bodyPr/>
          <a:lstStyle/>
          <a:p>
            <a:r>
              <a:rPr lang="en-US" dirty="0"/>
              <a:t>Simple role play practicing filling buckets.</a:t>
            </a:r>
          </a:p>
          <a:p>
            <a:endParaRPr lang="en-US" dirty="0"/>
          </a:p>
          <a:p>
            <a:r>
              <a:rPr lang="en-US" dirty="0"/>
              <a:t>https://www.youtube.com/watch?v=0TUxf317AjE</a:t>
            </a:r>
          </a:p>
        </p:txBody>
      </p:sp>
      <p:sp>
        <p:nvSpPr>
          <p:cNvPr id="4" name="Slide Number Placeholder 3">
            <a:extLst>
              <a:ext uri="{FF2B5EF4-FFF2-40B4-BE49-F238E27FC236}">
                <a16:creationId xmlns:a16="http://schemas.microsoft.com/office/drawing/2014/main" id="{29273790-26C1-2921-69CE-8B2508CC62ED}"/>
              </a:ext>
            </a:extLst>
          </p:cNvPr>
          <p:cNvSpPr>
            <a:spLocks noGrp="1"/>
          </p:cNvSpPr>
          <p:nvPr>
            <p:ph type="sldNum" sz="quarter" idx="10"/>
          </p:nvPr>
        </p:nvSpPr>
        <p:spPr/>
        <p:txBody>
          <a:bodyPr/>
          <a:lstStyle/>
          <a:p>
            <a:pPr>
              <a:defRPr/>
            </a:pPr>
            <a:fld id="{DD7D3D9F-483B-4D2E-9546-1BB0A0DE023F}" type="slidenum">
              <a:rPr lang="en-US" smtClean="0"/>
              <a:pPr>
                <a:defRPr/>
              </a:pPr>
              <a:t>21</a:t>
            </a:fld>
            <a:endParaRPr lang="en-US"/>
          </a:p>
        </p:txBody>
      </p:sp>
      <p:sp>
        <p:nvSpPr>
          <p:cNvPr id="5" name="Footer Placeholder 4">
            <a:extLst>
              <a:ext uri="{FF2B5EF4-FFF2-40B4-BE49-F238E27FC236}">
                <a16:creationId xmlns:a16="http://schemas.microsoft.com/office/drawing/2014/main" id="{BF7CEAD5-AC68-2AF9-BE34-F3227D5BF9A9}"/>
              </a:ext>
            </a:extLst>
          </p:cNvPr>
          <p:cNvSpPr>
            <a:spLocks noGrp="1"/>
          </p:cNvSpPr>
          <p:nvPr>
            <p:ph type="ftr" sz="quarter" idx="11"/>
          </p:nvPr>
        </p:nvSpPr>
        <p:spPr/>
        <p:txBody>
          <a:bodyPr/>
          <a:lstStyle/>
          <a:p>
            <a:pPr>
              <a:defRPr/>
            </a:pPr>
            <a:r>
              <a:rPr lang="en-US"/>
              <a:t>Have You Filled a Bucket Today? Buckets, Dippers, and Lids |  ©2021 YMCA/Project Cornerstone </a:t>
            </a:r>
            <a:endParaRPr lang="en-US">
              <a:solidFill>
                <a:schemeClr val="bg2"/>
              </a:solidFill>
            </a:endParaRPr>
          </a:p>
        </p:txBody>
      </p:sp>
    </p:spTree>
    <p:extLst>
      <p:ext uri="{BB962C8B-B14F-4D97-AF65-F5344CB8AC3E}">
        <p14:creationId xmlns:p14="http://schemas.microsoft.com/office/powerpoint/2010/main" val="2779494244"/>
      </p:ext>
    </p:extLst>
  </p:cSld>
  <p:clrMapOvr>
    <a:masterClrMapping/>
  </p:clrMapOvr>
  <mc:AlternateContent xmlns:mc="http://schemas.openxmlformats.org/markup-compatibility/2006" xmlns:p14="http://schemas.microsoft.com/office/powerpoint/2010/main">
    <mc:Choice Requires="p14">
      <p:transition spd="slow" p14:dur="2000" advTm="169636"/>
    </mc:Choice>
    <mc:Fallback xmlns="">
      <p:transition spd="slow" advTm="169636"/>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55FE-64B4-FA5E-5CFD-BE65F3515FA6}"/>
              </a:ext>
            </a:extLst>
          </p:cNvPr>
          <p:cNvSpPr>
            <a:spLocks noGrp="1"/>
          </p:cNvSpPr>
          <p:nvPr>
            <p:ph type="title"/>
          </p:nvPr>
        </p:nvSpPr>
        <p:spPr/>
        <p:txBody>
          <a:bodyPr/>
          <a:lstStyle/>
          <a:p>
            <a:r>
              <a:rPr lang="en-US" dirty="0"/>
              <a:t>We Choose Bucket Filling </a:t>
            </a:r>
          </a:p>
        </p:txBody>
      </p:sp>
      <p:sp>
        <p:nvSpPr>
          <p:cNvPr id="4" name="Slide Number Placeholder 3">
            <a:extLst>
              <a:ext uri="{FF2B5EF4-FFF2-40B4-BE49-F238E27FC236}">
                <a16:creationId xmlns:a16="http://schemas.microsoft.com/office/drawing/2014/main" id="{4D6BD0A4-20B9-153E-D02C-46156524E02F}"/>
              </a:ext>
            </a:extLst>
          </p:cNvPr>
          <p:cNvSpPr>
            <a:spLocks noGrp="1"/>
          </p:cNvSpPr>
          <p:nvPr>
            <p:ph type="sldNum" sz="quarter" idx="10"/>
          </p:nvPr>
        </p:nvSpPr>
        <p:spPr/>
        <p:txBody>
          <a:bodyPr/>
          <a:lstStyle/>
          <a:p>
            <a:pPr>
              <a:defRPr/>
            </a:pPr>
            <a:fld id="{DD7D3D9F-483B-4D2E-9546-1BB0A0DE023F}" type="slidenum">
              <a:rPr lang="en-US" smtClean="0"/>
              <a:pPr>
                <a:defRPr/>
              </a:pPr>
              <a:t>22</a:t>
            </a:fld>
            <a:endParaRPr lang="en-US"/>
          </a:p>
        </p:txBody>
      </p:sp>
      <p:sp>
        <p:nvSpPr>
          <p:cNvPr id="5" name="Footer Placeholder 4">
            <a:extLst>
              <a:ext uri="{FF2B5EF4-FFF2-40B4-BE49-F238E27FC236}">
                <a16:creationId xmlns:a16="http://schemas.microsoft.com/office/drawing/2014/main" id="{E0E8EE76-6F7B-BE99-5E0D-62FF603B27DD}"/>
              </a:ext>
            </a:extLst>
          </p:cNvPr>
          <p:cNvSpPr>
            <a:spLocks noGrp="1"/>
          </p:cNvSpPr>
          <p:nvPr>
            <p:ph type="ftr" sz="quarter" idx="11"/>
          </p:nvPr>
        </p:nvSpPr>
        <p:spPr/>
        <p:txBody>
          <a:bodyPr/>
          <a:lstStyle/>
          <a:p>
            <a:pPr>
              <a:defRPr/>
            </a:pPr>
            <a:r>
              <a:rPr lang="en-US"/>
              <a:t>Have You Filled a Bucket Today? Buckets, Dippers, and Lids |  ©2021 YMCA/Project Cornerstone </a:t>
            </a:r>
            <a:endParaRPr lang="en-US">
              <a:solidFill>
                <a:schemeClr val="bg2"/>
              </a:solidFill>
            </a:endParaRPr>
          </a:p>
        </p:txBody>
      </p:sp>
      <p:sp>
        <p:nvSpPr>
          <p:cNvPr id="7" name="Content Placeholder 6">
            <a:extLst>
              <a:ext uri="{FF2B5EF4-FFF2-40B4-BE49-F238E27FC236}">
                <a16:creationId xmlns:a16="http://schemas.microsoft.com/office/drawing/2014/main" id="{E0D82758-316A-7A7E-F1AA-5B7FD48C4A14}"/>
              </a:ext>
            </a:extLst>
          </p:cNvPr>
          <p:cNvSpPr>
            <a:spLocks noGrp="1"/>
          </p:cNvSpPr>
          <p:nvPr>
            <p:ph idx="1"/>
          </p:nvPr>
        </p:nvSpPr>
        <p:spPr/>
        <p:txBody>
          <a:bodyPr/>
          <a:lstStyle/>
          <a:p>
            <a:r>
              <a:rPr lang="en-US" dirty="0"/>
              <a:t>https://www.youtube.com/watch?v=pcqr2DK2RpU</a:t>
            </a:r>
          </a:p>
        </p:txBody>
      </p:sp>
    </p:spTree>
    <p:extLst>
      <p:ext uri="{BB962C8B-B14F-4D97-AF65-F5344CB8AC3E}">
        <p14:creationId xmlns:p14="http://schemas.microsoft.com/office/powerpoint/2010/main" val="4136444754"/>
      </p:ext>
    </p:extLst>
  </p:cSld>
  <p:clrMapOvr>
    <a:masterClrMapping/>
  </p:clrMapOvr>
  <mc:AlternateContent xmlns:mc="http://schemas.openxmlformats.org/markup-compatibility/2006" xmlns:p14="http://schemas.microsoft.com/office/powerpoint/2010/main">
    <mc:Choice Requires="p14">
      <p:transition spd="slow" p14:dur="2000" advTm="248112"/>
    </mc:Choice>
    <mc:Fallback xmlns="">
      <p:transition spd="slow" advTm="24811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74" y="491391"/>
            <a:ext cx="8339137" cy="5469793"/>
          </a:xfrm>
          <a:solidFill>
            <a:srgbClr val="DD5828"/>
          </a:solidFill>
        </p:spPr>
        <p:txBody>
          <a:bodyPr/>
          <a:lstStyle/>
          <a:p>
            <a:pPr algn="ctr"/>
            <a:endParaRPr lang="en-US" sz="1000" b="1" dirty="0"/>
          </a:p>
          <a:p>
            <a:pPr algn="ctr"/>
            <a:endParaRPr lang="en-US" sz="1000" b="1" dirty="0"/>
          </a:p>
          <a:p>
            <a:pPr algn="ctr"/>
            <a:endParaRPr lang="en-US" sz="1000" b="1" dirty="0"/>
          </a:p>
          <a:p>
            <a:pPr algn="ctr"/>
            <a:endParaRPr lang="en-US" sz="1000" b="1" dirty="0"/>
          </a:p>
          <a:p>
            <a:pPr algn="ctr"/>
            <a:endParaRPr lang="en-US" sz="1000" b="1" dirty="0"/>
          </a:p>
          <a:p>
            <a:pPr algn="ctr"/>
            <a:r>
              <a:rPr lang="en-US" sz="6000" b="1" dirty="0">
                <a:solidFill>
                  <a:schemeClr val="bg1"/>
                </a:solidFill>
              </a:rPr>
              <a:t>Closing:</a:t>
            </a:r>
          </a:p>
          <a:p>
            <a:pPr algn="ctr"/>
            <a:r>
              <a:rPr lang="en-US" sz="6000" b="1" dirty="0">
                <a:solidFill>
                  <a:schemeClr val="bg1"/>
                </a:solidFill>
              </a:rPr>
              <a:t>3-Minute Huddle</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23</a:t>
            </a:fld>
            <a:endParaRPr lang="en-US"/>
          </a:p>
        </p:txBody>
      </p:sp>
      <p:sp>
        <p:nvSpPr>
          <p:cNvPr id="5" name="Footer Placeholder 4"/>
          <p:cNvSpPr>
            <a:spLocks noGrp="1"/>
          </p:cNvSpPr>
          <p:nvPr>
            <p:ph type="ftr" sz="quarter" idx="11"/>
          </p:nvPr>
        </p:nvSpPr>
        <p:spPr>
          <a:xfrm>
            <a:off x="568325" y="6366608"/>
            <a:ext cx="5607392" cy="277079"/>
          </a:xfrm>
        </p:spPr>
        <p:txBody>
          <a:bodyPr/>
          <a:lstStyle/>
          <a:p>
            <a:pPr>
              <a:defRPr/>
            </a:pPr>
            <a:r>
              <a:rPr lang="en-US" dirty="0"/>
              <a:t>Have You Filled a Bucket Today? Buckets, Dippers, and Lids |  ©2024 YMCA/Project Cornerstone </a:t>
            </a:r>
            <a:endParaRPr lang="en-US" dirty="0">
              <a:solidFill>
                <a:schemeClr val="bg2"/>
              </a:solidFill>
            </a:endParaRPr>
          </a:p>
        </p:txBody>
      </p:sp>
    </p:spTree>
    <p:extLst>
      <p:ext uri="{BB962C8B-B14F-4D97-AF65-F5344CB8AC3E}">
        <p14:creationId xmlns:p14="http://schemas.microsoft.com/office/powerpoint/2010/main" val="2739318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613" y="328613"/>
            <a:ext cx="8374062" cy="1136393"/>
          </a:xfrm>
        </p:spPr>
        <p:txBody>
          <a:bodyPr/>
          <a:lstStyle/>
          <a:p>
            <a:pPr marL="0">
              <a:spcBef>
                <a:spcPts val="0"/>
              </a:spcBef>
            </a:pPr>
            <a:r>
              <a:rPr lang="en-US" sz="4000" dirty="0"/>
              <a:t>3-Minute Huddle: </a:t>
            </a:r>
            <a:r>
              <a:rPr lang="en-US" sz="2400" i="1" dirty="0"/>
              <a:t>Reinforce key concepts and prompt a call to action</a:t>
            </a:r>
            <a:endParaRPr lang="en-US" sz="2400" dirty="0"/>
          </a:p>
        </p:txBody>
      </p:sp>
      <p:sp>
        <p:nvSpPr>
          <p:cNvPr id="3" name="Content Placeholder 2"/>
          <p:cNvSpPr>
            <a:spLocks noGrp="1"/>
          </p:cNvSpPr>
          <p:nvPr>
            <p:ph idx="1"/>
          </p:nvPr>
        </p:nvSpPr>
        <p:spPr>
          <a:xfrm>
            <a:off x="480995" y="1394392"/>
            <a:ext cx="8339137" cy="4992496"/>
          </a:xfrm>
        </p:spPr>
        <p:txBody>
          <a:bodyPr/>
          <a:lstStyle/>
          <a:p>
            <a:pPr marL="1379538" lvl="5" indent="0">
              <a:spcBef>
                <a:spcPts val="0"/>
              </a:spcBef>
              <a:spcAft>
                <a:spcPts val="0"/>
              </a:spcAft>
              <a:buNone/>
            </a:pPr>
            <a:r>
              <a:rPr lang="en-US" sz="2000" u="sng" dirty="0">
                <a:effectLst/>
                <a:latin typeface="Verdana" panose="020B0604030504040204" pitchFamily="34" charset="0"/>
                <a:ea typeface="Times New Roman" panose="02020603050405020304" pitchFamily="18" charset="0"/>
              </a:rPr>
              <a:t>I AM A </a:t>
            </a:r>
            <a:r>
              <a:rPr lang="en-US" sz="2000" i="1" u="sng" dirty="0">
                <a:effectLst/>
                <a:latin typeface="Verdana" panose="020B0604030504040204" pitchFamily="34" charset="0"/>
                <a:ea typeface="Times New Roman" panose="02020603050405020304" pitchFamily="18" charset="0"/>
              </a:rPr>
              <a:t>BUCKET FILLER </a:t>
            </a:r>
            <a:r>
              <a:rPr lang="en-US" sz="2000" i="1" dirty="0">
                <a:effectLst/>
                <a:latin typeface="Verdana" panose="020B0604030504040204" pitchFamily="34" charset="0"/>
                <a:ea typeface="Times New Roman" panose="02020603050405020304" pitchFamily="18" charset="0"/>
              </a:rPr>
              <a:t>	</a:t>
            </a:r>
            <a:r>
              <a:rPr lang="en-US" sz="2000" dirty="0">
                <a:effectLst/>
                <a:latin typeface="Verdana" panose="020B060403050404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1379538" lvl="5" indent="0">
              <a:spcBef>
                <a:spcPts val="0"/>
              </a:spcBef>
              <a:spcAft>
                <a:spcPts val="0"/>
              </a:spcAft>
              <a:buNone/>
            </a:pPr>
            <a:r>
              <a:rPr lang="en-US" sz="2000" dirty="0">
                <a:effectLst/>
                <a:latin typeface="Verdana" panose="020B0604030504040204" pitchFamily="34" charset="0"/>
                <a:ea typeface="Times New Roman" panose="02020603050405020304" pitchFamily="18" charset="0"/>
              </a:rPr>
              <a:t>I pledge to do my best </a:t>
            </a:r>
            <a:endParaRPr lang="en-US" sz="2000" dirty="0">
              <a:effectLst/>
              <a:latin typeface="Times New Roman" panose="02020603050405020304" pitchFamily="18" charset="0"/>
              <a:ea typeface="Times New Roman" panose="02020603050405020304" pitchFamily="18" charset="0"/>
            </a:endParaRPr>
          </a:p>
          <a:p>
            <a:pPr marL="1379538" lvl="5" indent="0">
              <a:spcBef>
                <a:spcPts val="0"/>
              </a:spcBef>
              <a:spcAft>
                <a:spcPts val="0"/>
              </a:spcAft>
              <a:buNone/>
            </a:pPr>
            <a:r>
              <a:rPr lang="en-US" sz="2000" dirty="0">
                <a:effectLst/>
                <a:latin typeface="Verdana" panose="020B0604030504040204" pitchFamily="34" charset="0"/>
                <a:ea typeface="Times New Roman" panose="02020603050405020304" pitchFamily="18" charset="0"/>
              </a:rPr>
              <a:t>to be a </a:t>
            </a:r>
            <a:r>
              <a:rPr lang="en-US" sz="2000" i="1" dirty="0">
                <a:effectLst/>
                <a:latin typeface="Verdana" panose="020B0604030504040204" pitchFamily="34" charset="0"/>
                <a:ea typeface="Times New Roman" panose="02020603050405020304" pitchFamily="18" charset="0"/>
              </a:rPr>
              <a:t>bucket filler</a:t>
            </a:r>
            <a:r>
              <a:rPr lang="en-US" sz="2000" dirty="0">
                <a:effectLst/>
                <a:latin typeface="Verdana" panose="020B060403050404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1379538" lvl="5" indent="0">
              <a:spcBef>
                <a:spcPts val="0"/>
              </a:spcBef>
              <a:spcAft>
                <a:spcPts val="0"/>
              </a:spcAft>
              <a:buNone/>
            </a:pPr>
            <a:r>
              <a:rPr lang="en-US" sz="2000" dirty="0">
                <a:effectLst/>
                <a:latin typeface="Verdana" panose="020B0604030504040204" pitchFamily="34" charset="0"/>
                <a:ea typeface="Times New Roman" panose="02020603050405020304" pitchFamily="18" charset="0"/>
              </a:rPr>
              <a:t>every day at home, at school, </a:t>
            </a:r>
            <a:endParaRPr lang="en-US" sz="2000" dirty="0">
              <a:effectLst/>
              <a:latin typeface="Times New Roman" panose="02020603050405020304" pitchFamily="18" charset="0"/>
              <a:ea typeface="Times New Roman" panose="02020603050405020304" pitchFamily="18" charset="0"/>
            </a:endParaRPr>
          </a:p>
          <a:p>
            <a:pPr marL="1379538" lvl="5" indent="0">
              <a:spcBef>
                <a:spcPts val="0"/>
              </a:spcBef>
              <a:spcAft>
                <a:spcPts val="0"/>
              </a:spcAft>
              <a:buNone/>
            </a:pPr>
            <a:r>
              <a:rPr lang="en-US" sz="2000" dirty="0">
                <a:effectLst/>
                <a:latin typeface="Verdana" panose="020B0604030504040204" pitchFamily="34" charset="0"/>
                <a:ea typeface="Times New Roman" panose="02020603050405020304" pitchFamily="18" charset="0"/>
              </a:rPr>
              <a:t>and everywhere I go.</a:t>
            </a:r>
            <a:endParaRPr lang="en-US" sz="2000" dirty="0">
              <a:effectLst/>
              <a:latin typeface="Times New Roman" panose="02020603050405020304" pitchFamily="18" charset="0"/>
              <a:ea typeface="Times New Roman" panose="02020603050405020304" pitchFamily="18" charset="0"/>
            </a:endParaRPr>
          </a:p>
          <a:p>
            <a:pPr lvl="5"/>
            <a:endParaRPr lang="en-US" sz="2000" dirty="0"/>
          </a:p>
          <a:p>
            <a:pPr marL="2293938" lvl="7" indent="0">
              <a:spcBef>
                <a:spcPts val="0"/>
              </a:spcBef>
              <a:spcAft>
                <a:spcPts val="0"/>
              </a:spcAft>
              <a:buNone/>
            </a:pPr>
            <a:r>
              <a:rPr lang="en-US" sz="2000" i="1" u="sng" dirty="0">
                <a:effectLst/>
                <a:latin typeface="Verdana" panose="020B0604030504040204" pitchFamily="34" charset="0"/>
                <a:ea typeface="Times New Roman" panose="02020603050405020304" pitchFamily="18" charset="0"/>
              </a:rPr>
              <a:t>BUCKET FILLER</a:t>
            </a:r>
            <a:r>
              <a:rPr lang="en-US" sz="2000" u="sng" dirty="0">
                <a:effectLst/>
                <a:latin typeface="Verdana" panose="020B0604030504040204" pitchFamily="34" charset="0"/>
                <a:ea typeface="Times New Roman" panose="02020603050405020304" pitchFamily="18" charset="0"/>
              </a:rPr>
              <a:t> PLEDGE</a:t>
            </a:r>
            <a:endParaRPr lang="en-US" sz="2000" dirty="0">
              <a:effectLst/>
              <a:latin typeface="Times New Roman" panose="02020603050405020304" pitchFamily="18" charset="0"/>
              <a:ea typeface="Times New Roman" panose="02020603050405020304" pitchFamily="18" charset="0"/>
            </a:endParaRPr>
          </a:p>
          <a:p>
            <a:pPr marL="2293938" lvl="7" indent="0">
              <a:spcBef>
                <a:spcPts val="0"/>
              </a:spcBef>
              <a:spcAft>
                <a:spcPts val="0"/>
              </a:spcAft>
              <a:buNone/>
            </a:pPr>
            <a:r>
              <a:rPr lang="en-US" sz="2000" dirty="0">
                <a:effectLst/>
                <a:latin typeface="Verdana" panose="020B0604030504040204" pitchFamily="34" charset="0"/>
                <a:ea typeface="Times New Roman" panose="02020603050405020304" pitchFamily="18" charset="0"/>
              </a:rPr>
              <a:t>I promise to do my best everyday</a:t>
            </a:r>
            <a:endParaRPr lang="en-US" sz="2000" dirty="0">
              <a:effectLst/>
              <a:latin typeface="Times New Roman" panose="02020603050405020304" pitchFamily="18" charset="0"/>
              <a:ea typeface="Times New Roman" panose="02020603050405020304" pitchFamily="18" charset="0"/>
            </a:endParaRPr>
          </a:p>
          <a:p>
            <a:pPr marL="2293938" lvl="7" indent="0">
              <a:spcBef>
                <a:spcPts val="0"/>
              </a:spcBef>
              <a:spcAft>
                <a:spcPts val="0"/>
              </a:spcAft>
              <a:buNone/>
            </a:pPr>
            <a:r>
              <a:rPr lang="en-US" sz="2000" dirty="0">
                <a:effectLst/>
                <a:latin typeface="Verdana" panose="020B0604030504040204" pitchFamily="34" charset="0"/>
                <a:ea typeface="Times New Roman" panose="02020603050405020304" pitchFamily="18" charset="0"/>
              </a:rPr>
              <a:t>to be a </a:t>
            </a:r>
            <a:r>
              <a:rPr lang="en-US" sz="2000" i="1" dirty="0">
                <a:effectLst/>
                <a:latin typeface="Verdana" panose="020B0604030504040204" pitchFamily="34" charset="0"/>
                <a:ea typeface="Times New Roman" panose="02020603050405020304" pitchFamily="18" charset="0"/>
              </a:rPr>
              <a:t>bucket filler</a:t>
            </a:r>
            <a:r>
              <a:rPr lang="en-US" sz="2000" dirty="0">
                <a:effectLst/>
                <a:latin typeface="Verdana" panose="020B060403050404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2293938" lvl="7" indent="0">
              <a:spcBef>
                <a:spcPts val="0"/>
              </a:spcBef>
              <a:spcAft>
                <a:spcPts val="0"/>
              </a:spcAft>
              <a:buNone/>
            </a:pPr>
            <a:r>
              <a:rPr lang="en-US" sz="2000" dirty="0">
                <a:effectLst/>
                <a:latin typeface="Verdana" panose="020B0604030504040204" pitchFamily="34" charset="0"/>
                <a:ea typeface="Times New Roman" panose="02020603050405020304" pitchFamily="18" charset="0"/>
              </a:rPr>
              <a:t>to not </a:t>
            </a:r>
            <a:r>
              <a:rPr lang="en-US" sz="2000" i="1" dirty="0">
                <a:effectLst/>
                <a:latin typeface="Verdana" panose="020B0604030504040204" pitchFamily="34" charset="0"/>
                <a:ea typeface="Times New Roman" panose="02020603050405020304" pitchFamily="18" charset="0"/>
              </a:rPr>
              <a:t>dip, </a:t>
            </a:r>
            <a:endParaRPr lang="en-US" sz="2000" dirty="0">
              <a:effectLst/>
              <a:latin typeface="Times New Roman" panose="02020603050405020304" pitchFamily="18" charset="0"/>
              <a:ea typeface="Times New Roman" panose="02020603050405020304" pitchFamily="18" charset="0"/>
            </a:endParaRPr>
          </a:p>
          <a:p>
            <a:pPr marL="2293938" lvl="7" indent="0">
              <a:spcBef>
                <a:spcPts val="0"/>
              </a:spcBef>
              <a:spcAft>
                <a:spcPts val="0"/>
              </a:spcAft>
              <a:buNone/>
            </a:pPr>
            <a:r>
              <a:rPr lang="en-US" sz="2000" dirty="0">
                <a:effectLst/>
                <a:latin typeface="Verdana" panose="020B0604030504040204" pitchFamily="34" charset="0"/>
                <a:ea typeface="Times New Roman" panose="02020603050405020304" pitchFamily="18" charset="0"/>
              </a:rPr>
              <a:t>and to </a:t>
            </a:r>
            <a:r>
              <a:rPr lang="en-US" sz="2000" i="1" dirty="0">
                <a:effectLst/>
                <a:latin typeface="Verdana" panose="020B0604030504040204" pitchFamily="34" charset="0"/>
                <a:ea typeface="Times New Roman" panose="02020603050405020304" pitchFamily="18" charset="0"/>
              </a:rPr>
              <a:t>use my lid </a:t>
            </a:r>
            <a:endParaRPr lang="en-US" sz="2000" dirty="0">
              <a:effectLst/>
              <a:latin typeface="Times New Roman" panose="02020603050405020304" pitchFamily="18" charset="0"/>
              <a:ea typeface="Times New Roman" panose="02020603050405020304" pitchFamily="18" charset="0"/>
            </a:endParaRPr>
          </a:p>
          <a:p>
            <a:pPr marL="2293938" lvl="7" indent="0">
              <a:spcBef>
                <a:spcPts val="0"/>
              </a:spcBef>
              <a:spcAft>
                <a:spcPts val="0"/>
              </a:spcAft>
              <a:buNone/>
            </a:pPr>
            <a:r>
              <a:rPr lang="en-US" sz="2000" dirty="0">
                <a:effectLst/>
                <a:latin typeface="Verdana" panose="020B0604030504040204" pitchFamily="34" charset="0"/>
                <a:ea typeface="Times New Roman" panose="02020603050405020304" pitchFamily="18" charset="0"/>
              </a:rPr>
              <a:t>for myself and others </a:t>
            </a:r>
            <a:endParaRPr lang="en-US" sz="2000" dirty="0">
              <a:effectLst/>
              <a:latin typeface="Times New Roman" panose="02020603050405020304" pitchFamily="18" charset="0"/>
              <a:ea typeface="Times New Roman" panose="02020603050405020304" pitchFamily="18" charset="0"/>
            </a:endParaRPr>
          </a:p>
          <a:p>
            <a:pPr marL="2293938" lvl="7" indent="0">
              <a:spcBef>
                <a:spcPts val="0"/>
              </a:spcBef>
              <a:spcAft>
                <a:spcPts val="0"/>
              </a:spcAft>
              <a:buNone/>
            </a:pPr>
            <a:r>
              <a:rPr lang="en-US" sz="2000" dirty="0">
                <a:effectLst/>
                <a:latin typeface="Verdana" panose="020B0604030504040204" pitchFamily="34" charset="0"/>
                <a:ea typeface="Times New Roman" panose="02020603050405020304" pitchFamily="18" charset="0"/>
              </a:rPr>
              <a:t>at home, school, and everywhere I go.</a:t>
            </a:r>
            <a:endParaRPr lang="en-US" sz="2000" dirty="0">
              <a:effectLst/>
              <a:latin typeface="Times New Roman" panose="02020603050405020304" pitchFamily="18" charset="0"/>
              <a:ea typeface="Times New Roman" panose="02020603050405020304" pitchFamily="18" charset="0"/>
            </a:endParaRPr>
          </a:p>
          <a:p>
            <a:pPr algn="r"/>
            <a:endParaRPr lang="en-US"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24</a:t>
            </a:fld>
            <a:endParaRPr lang="en-US"/>
          </a:p>
        </p:txBody>
      </p:sp>
      <p:sp>
        <p:nvSpPr>
          <p:cNvPr id="5" name="Footer Placeholder 4"/>
          <p:cNvSpPr>
            <a:spLocks noGrp="1"/>
          </p:cNvSpPr>
          <p:nvPr>
            <p:ph type="ftr" sz="quarter" idx="11"/>
          </p:nvPr>
        </p:nvSpPr>
        <p:spPr>
          <a:xfrm>
            <a:off x="568325" y="6356350"/>
            <a:ext cx="5297903" cy="287338"/>
          </a:xfrm>
        </p:spPr>
        <p:txBody>
          <a:bodyPr/>
          <a:lstStyle/>
          <a:p>
            <a:pPr>
              <a:defRPr/>
            </a:pPr>
            <a:r>
              <a:rPr lang="en-US" dirty="0"/>
              <a:t>Have You Filled a Bucket Today? Buckets, Dippers, and Lids |  ©2024 YMCA/Project Cornerstone </a:t>
            </a:r>
            <a:endParaRPr lang="en-US" dirty="0">
              <a:solidFill>
                <a:schemeClr val="bg2"/>
              </a:solidFill>
            </a:endParaRPr>
          </a:p>
        </p:txBody>
      </p:sp>
      <p:pic>
        <p:nvPicPr>
          <p:cNvPr id="6" name="officeArt object" descr="Image">
            <a:extLst>
              <a:ext uri="{FF2B5EF4-FFF2-40B4-BE49-F238E27FC236}">
                <a16:creationId xmlns:a16="http://schemas.microsoft.com/office/drawing/2014/main" id="{AE5CAA17-94F8-4401-BA42-B4336E4E78F1}"/>
              </a:ext>
            </a:extLst>
          </p:cNvPr>
          <p:cNvPicPr/>
          <p:nvPr/>
        </p:nvPicPr>
        <p:blipFill>
          <a:blip r:embed="rId3"/>
          <a:stretch>
            <a:fillRect/>
          </a:stretch>
        </p:blipFill>
        <p:spPr>
          <a:xfrm rot="20242934" flipH="1">
            <a:off x="6746909" y="1333235"/>
            <a:ext cx="1812523" cy="2395099"/>
          </a:xfrm>
          <a:prstGeom prst="rect">
            <a:avLst/>
          </a:prstGeom>
          <a:ln w="12700" cap="flat">
            <a:noFill/>
            <a:miter lim="400000"/>
          </a:ln>
          <a:effectLst/>
        </p:spPr>
      </p:pic>
      <p:pic>
        <p:nvPicPr>
          <p:cNvPr id="7" name="Picture 6">
            <a:extLst>
              <a:ext uri="{FF2B5EF4-FFF2-40B4-BE49-F238E27FC236}">
                <a16:creationId xmlns:a16="http://schemas.microsoft.com/office/drawing/2014/main" id="{880792A3-7CAC-4241-A64B-25EE9C260712}"/>
              </a:ext>
            </a:extLst>
          </p:cNvPr>
          <p:cNvPicPr>
            <a:picLocks noChangeAspect="1"/>
          </p:cNvPicPr>
          <p:nvPr/>
        </p:nvPicPr>
        <p:blipFill>
          <a:blip r:embed="rId4"/>
          <a:stretch>
            <a:fillRect/>
          </a:stretch>
        </p:blipFill>
        <p:spPr>
          <a:xfrm>
            <a:off x="760413" y="4058225"/>
            <a:ext cx="1703876" cy="1798846"/>
          </a:xfrm>
          <a:prstGeom prst="rect">
            <a:avLst/>
          </a:prstGeom>
        </p:spPr>
      </p:pic>
    </p:spTree>
    <p:extLst>
      <p:ext uri="{BB962C8B-B14F-4D97-AF65-F5344CB8AC3E}">
        <p14:creationId xmlns:p14="http://schemas.microsoft.com/office/powerpoint/2010/main" val="3807690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74" y="491391"/>
            <a:ext cx="8339137" cy="5469793"/>
          </a:xfrm>
          <a:solidFill>
            <a:srgbClr val="DD5828"/>
          </a:solidFill>
        </p:spPr>
        <p:txBody>
          <a:bodyPr/>
          <a:lstStyle/>
          <a:p>
            <a:pPr algn="ctr"/>
            <a:endParaRPr lang="en-US" sz="1000" b="1" dirty="0"/>
          </a:p>
          <a:p>
            <a:pPr algn="ctr"/>
            <a:endParaRPr lang="en-US" sz="1000" b="1" dirty="0"/>
          </a:p>
          <a:p>
            <a:pPr algn="ctr"/>
            <a:endParaRPr lang="en-US" sz="1000" b="1" dirty="0"/>
          </a:p>
          <a:p>
            <a:pPr algn="ctr"/>
            <a:endParaRPr lang="en-US" sz="1000" b="1" dirty="0"/>
          </a:p>
          <a:p>
            <a:pPr algn="ctr"/>
            <a:endParaRPr lang="en-US" sz="1000" b="1" dirty="0"/>
          </a:p>
          <a:p>
            <a:pPr algn="ctr"/>
            <a:r>
              <a:rPr lang="en-US" sz="6000" b="1" dirty="0">
                <a:solidFill>
                  <a:schemeClr val="bg1"/>
                </a:solidFill>
              </a:rPr>
              <a:t>Classroom Management Tips</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25</a:t>
            </a:fld>
            <a:endParaRPr lang="en-US"/>
          </a:p>
        </p:txBody>
      </p:sp>
      <p:sp>
        <p:nvSpPr>
          <p:cNvPr id="5" name="Footer Placeholder 4"/>
          <p:cNvSpPr>
            <a:spLocks noGrp="1"/>
          </p:cNvSpPr>
          <p:nvPr>
            <p:ph type="ftr" sz="quarter" idx="11"/>
          </p:nvPr>
        </p:nvSpPr>
        <p:spPr>
          <a:xfrm>
            <a:off x="568325" y="6366608"/>
            <a:ext cx="5607392" cy="277079"/>
          </a:xfrm>
        </p:spPr>
        <p:txBody>
          <a:bodyPr/>
          <a:lstStyle/>
          <a:p>
            <a:pPr>
              <a:defRPr/>
            </a:pPr>
            <a:r>
              <a:rPr lang="en-US" dirty="0"/>
              <a:t>Have You Filled a Bucket Today? Buckets, Dippers, and Lids |  ©2024 YMCA/Project Cornerstone </a:t>
            </a:r>
            <a:endParaRPr lang="en-US" dirty="0">
              <a:solidFill>
                <a:schemeClr val="bg2"/>
              </a:solidFill>
            </a:endParaRPr>
          </a:p>
        </p:txBody>
      </p:sp>
    </p:spTree>
    <p:extLst>
      <p:ext uri="{BB962C8B-B14F-4D97-AF65-F5344CB8AC3E}">
        <p14:creationId xmlns:p14="http://schemas.microsoft.com/office/powerpoint/2010/main" val="1645447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A06B3-906C-5766-9DF4-E44B5E405487}"/>
              </a:ext>
            </a:extLst>
          </p:cNvPr>
          <p:cNvSpPr>
            <a:spLocks noGrp="1"/>
          </p:cNvSpPr>
          <p:nvPr>
            <p:ph type="title"/>
          </p:nvPr>
        </p:nvSpPr>
        <p:spPr>
          <a:xfrm>
            <a:off x="132522" y="528500"/>
            <a:ext cx="8878956" cy="970100"/>
          </a:xfrm>
        </p:spPr>
        <p:txBody>
          <a:bodyPr/>
          <a:lstStyle/>
          <a:p>
            <a:r>
              <a:rPr lang="en-US" sz="2800" dirty="0">
                <a:solidFill>
                  <a:schemeClr val="accent2"/>
                </a:solidFill>
              </a:rPr>
              <a:t>Effective Behavior Management Strategies</a:t>
            </a:r>
          </a:p>
        </p:txBody>
      </p:sp>
      <p:sp>
        <p:nvSpPr>
          <p:cNvPr id="3" name="Content Placeholder 2">
            <a:extLst>
              <a:ext uri="{FF2B5EF4-FFF2-40B4-BE49-F238E27FC236}">
                <a16:creationId xmlns:a16="http://schemas.microsoft.com/office/drawing/2014/main" id="{14D8D203-92EF-F0C6-AB59-FF0BBCAEF1C6}"/>
              </a:ext>
            </a:extLst>
          </p:cNvPr>
          <p:cNvSpPr>
            <a:spLocks noGrp="1"/>
          </p:cNvSpPr>
          <p:nvPr>
            <p:ph sz="half" idx="1"/>
          </p:nvPr>
        </p:nvSpPr>
        <p:spPr/>
        <p:txBody>
          <a:bodyPr/>
          <a:lstStyle/>
          <a:p>
            <a:pPr algn="ctr"/>
            <a:r>
              <a:rPr lang="en-US" b="1" dirty="0"/>
              <a:t>Use proximity control:</a:t>
            </a:r>
            <a:r>
              <a:rPr lang="en-US" dirty="0"/>
              <a:t> </a:t>
            </a:r>
          </a:p>
          <a:p>
            <a:pPr algn="ctr"/>
            <a:r>
              <a:rPr lang="en-US" dirty="0"/>
              <a:t>Move closer to a student who is off-task to redirect their attention.</a:t>
            </a:r>
          </a:p>
        </p:txBody>
      </p:sp>
      <p:sp>
        <p:nvSpPr>
          <p:cNvPr id="4" name="Content Placeholder 3">
            <a:extLst>
              <a:ext uri="{FF2B5EF4-FFF2-40B4-BE49-F238E27FC236}">
                <a16:creationId xmlns:a16="http://schemas.microsoft.com/office/drawing/2014/main" id="{9DF66C3B-BB9B-3587-E9B4-77D474492D95}"/>
              </a:ext>
            </a:extLst>
          </p:cNvPr>
          <p:cNvSpPr>
            <a:spLocks noGrp="1"/>
          </p:cNvSpPr>
          <p:nvPr>
            <p:ph sz="half" idx="2"/>
          </p:nvPr>
        </p:nvSpPr>
        <p:spPr/>
        <p:txBody>
          <a:bodyPr/>
          <a:lstStyle/>
          <a:p>
            <a:pPr algn="ctr"/>
            <a:r>
              <a:rPr lang="en-US" b="1" dirty="0"/>
              <a:t>Offer choices:</a:t>
            </a:r>
            <a:r>
              <a:rPr lang="en-US" dirty="0"/>
              <a:t> </a:t>
            </a:r>
          </a:p>
          <a:p>
            <a:pPr algn="ctr"/>
            <a:r>
              <a:rPr lang="en-US" dirty="0"/>
              <a:t>Give students opportunities to make decisions, which can increase their sense of control.</a:t>
            </a:r>
          </a:p>
        </p:txBody>
      </p:sp>
      <p:sp>
        <p:nvSpPr>
          <p:cNvPr id="5" name="Slide Number Placeholder 4">
            <a:extLst>
              <a:ext uri="{FF2B5EF4-FFF2-40B4-BE49-F238E27FC236}">
                <a16:creationId xmlns:a16="http://schemas.microsoft.com/office/drawing/2014/main" id="{ACD8EF7E-1A55-746B-B117-A8C8A3E22F9C}"/>
              </a:ext>
            </a:extLst>
          </p:cNvPr>
          <p:cNvSpPr>
            <a:spLocks noGrp="1"/>
          </p:cNvSpPr>
          <p:nvPr>
            <p:ph type="sldNum" sz="quarter" idx="10"/>
          </p:nvPr>
        </p:nvSpPr>
        <p:spPr/>
        <p:txBody>
          <a:bodyPr/>
          <a:lstStyle/>
          <a:p>
            <a:pPr>
              <a:defRPr/>
            </a:pPr>
            <a:fld id="{9B2D5AC9-C07E-4D0F-9B68-74093CA5E8E6}" type="slidenum">
              <a:rPr lang="en-US" smtClean="0"/>
              <a:pPr>
                <a:defRPr/>
              </a:pPr>
              <a:t>26</a:t>
            </a:fld>
            <a:endParaRPr lang="en-US"/>
          </a:p>
        </p:txBody>
      </p:sp>
      <p:sp>
        <p:nvSpPr>
          <p:cNvPr id="6" name="Footer Placeholder 5">
            <a:extLst>
              <a:ext uri="{FF2B5EF4-FFF2-40B4-BE49-F238E27FC236}">
                <a16:creationId xmlns:a16="http://schemas.microsoft.com/office/drawing/2014/main" id="{D8A415B3-E50B-8DD0-CC44-820450F16B64}"/>
              </a:ext>
            </a:extLst>
          </p:cNvPr>
          <p:cNvSpPr>
            <a:spLocks noGrp="1"/>
          </p:cNvSpPr>
          <p:nvPr>
            <p:ph type="ftr" sz="quarter" idx="11"/>
          </p:nvPr>
        </p:nvSpPr>
        <p:spPr/>
        <p:txBody>
          <a:bodyPr/>
          <a:lstStyle/>
          <a:p>
            <a:pPr>
              <a:defRPr/>
            </a:pPr>
            <a:r>
              <a:rPr lang="en-US"/>
              <a:t>Have You Filled a Bucket Today? Buckets, Dippers, and Lids |  ©2021 YMCA/Project Cornerstone </a:t>
            </a:r>
            <a:endParaRPr lang="en-US">
              <a:solidFill>
                <a:schemeClr val="bg2"/>
              </a:solidFill>
            </a:endParaRPr>
          </a:p>
        </p:txBody>
      </p:sp>
    </p:spTree>
    <p:extLst>
      <p:ext uri="{BB962C8B-B14F-4D97-AF65-F5344CB8AC3E}">
        <p14:creationId xmlns:p14="http://schemas.microsoft.com/office/powerpoint/2010/main" val="2106584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356349"/>
          </a:xfrm>
          <a:solidFill>
            <a:schemeClr val="accent2"/>
          </a:solidFill>
        </p:spPr>
        <p:txBody>
          <a:bodyPr/>
          <a:lstStyle/>
          <a:p>
            <a:pPr algn="ctr"/>
            <a:r>
              <a:rPr lang="en-US" sz="6000" b="1" dirty="0">
                <a:solidFill>
                  <a:schemeClr val="bg1"/>
                </a:solidFill>
              </a:rPr>
              <a:t>Buckets, Dippers, and Lids (3</a:t>
            </a:r>
            <a:r>
              <a:rPr lang="en-US" sz="6000" b="1" baseline="30000" dirty="0">
                <a:solidFill>
                  <a:schemeClr val="bg1"/>
                </a:solidFill>
              </a:rPr>
              <a:t>rd</a:t>
            </a:r>
            <a:r>
              <a:rPr lang="en-US" sz="6000" b="1" dirty="0">
                <a:solidFill>
                  <a:schemeClr val="bg1"/>
                </a:solidFill>
              </a:rPr>
              <a:t>-4</a:t>
            </a:r>
            <a:r>
              <a:rPr lang="en-US" sz="6000" b="1" baseline="30000" dirty="0">
                <a:solidFill>
                  <a:schemeClr val="bg1"/>
                </a:solidFill>
              </a:rPr>
              <a:t>th</a:t>
            </a:r>
            <a:r>
              <a:rPr lang="en-US" sz="6000" b="1" dirty="0">
                <a:solidFill>
                  <a:schemeClr val="bg1"/>
                </a:solidFill>
              </a:rPr>
              <a:t>)</a:t>
            </a:r>
          </a:p>
          <a:p>
            <a:pPr algn="ctr"/>
            <a:r>
              <a:rPr lang="en-US" sz="6000" b="1" dirty="0">
                <a:solidFill>
                  <a:schemeClr val="bg1"/>
                </a:solidFill>
              </a:rPr>
              <a:t>Growing Up with a Bucket Full of Happiness (5</a:t>
            </a:r>
            <a:r>
              <a:rPr lang="en-US" sz="6000" b="1" baseline="30000" dirty="0">
                <a:solidFill>
                  <a:schemeClr val="bg1"/>
                </a:solidFill>
              </a:rPr>
              <a:t>th</a:t>
            </a:r>
            <a:r>
              <a:rPr lang="en-US" sz="6000" b="1" dirty="0">
                <a:solidFill>
                  <a:schemeClr val="bg1"/>
                </a:solidFill>
              </a:rPr>
              <a:t>-6</a:t>
            </a:r>
            <a:r>
              <a:rPr lang="en-US" sz="6000" b="1" baseline="30000" dirty="0">
                <a:solidFill>
                  <a:schemeClr val="bg1"/>
                </a:solidFill>
              </a:rPr>
              <a:t>th</a:t>
            </a:r>
            <a:r>
              <a:rPr lang="en-US" sz="6000" b="1" dirty="0">
                <a:solidFill>
                  <a:schemeClr val="bg1"/>
                </a:solidFill>
              </a:rPr>
              <a:t>)</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27</a:t>
            </a:fld>
            <a:endParaRPr lang="en-US"/>
          </a:p>
        </p:txBody>
      </p:sp>
      <p:sp>
        <p:nvSpPr>
          <p:cNvPr id="5" name="Footer Placeholder 4"/>
          <p:cNvSpPr>
            <a:spLocks noGrp="1"/>
          </p:cNvSpPr>
          <p:nvPr>
            <p:ph type="ftr" sz="quarter" idx="11"/>
          </p:nvPr>
        </p:nvSpPr>
        <p:spPr>
          <a:xfrm>
            <a:off x="568324" y="6356350"/>
            <a:ext cx="5368241" cy="287338"/>
          </a:xfrm>
        </p:spPr>
        <p:txBody>
          <a:bodyPr/>
          <a:lstStyle/>
          <a:p>
            <a:pPr>
              <a:defRPr/>
            </a:pPr>
            <a:r>
              <a:rPr lang="en-US" dirty="0"/>
              <a:t>Have You Filled a Bucket Today? Buckets, Dippers, and Lids |  ©2024 YMCA/Project Cornerstone </a:t>
            </a:r>
            <a:endParaRPr lang="en-US" dirty="0">
              <a:solidFill>
                <a:schemeClr val="bg2"/>
              </a:solidFill>
            </a:endParaRPr>
          </a:p>
        </p:txBody>
      </p:sp>
    </p:spTree>
    <p:extLst>
      <p:ext uri="{BB962C8B-B14F-4D97-AF65-F5344CB8AC3E}">
        <p14:creationId xmlns:p14="http://schemas.microsoft.com/office/powerpoint/2010/main" val="2173157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74" y="491391"/>
            <a:ext cx="8339137" cy="5469793"/>
          </a:xfrm>
          <a:solidFill>
            <a:srgbClr val="DD5828"/>
          </a:solidFill>
        </p:spPr>
        <p:txBody>
          <a:bodyPr/>
          <a:lstStyle/>
          <a:p>
            <a:pPr algn="ctr"/>
            <a:endParaRPr lang="en-US" sz="1000" b="1" dirty="0"/>
          </a:p>
          <a:p>
            <a:pPr algn="ctr"/>
            <a:endParaRPr lang="en-US" sz="1000" b="1" dirty="0"/>
          </a:p>
          <a:p>
            <a:pPr algn="ctr"/>
            <a:endParaRPr lang="en-US" sz="1000" b="1" dirty="0"/>
          </a:p>
          <a:p>
            <a:pPr algn="ctr"/>
            <a:endParaRPr lang="en-US" sz="1000" b="1" dirty="0"/>
          </a:p>
          <a:p>
            <a:pPr algn="ctr"/>
            <a:endParaRPr lang="en-US" sz="1000" b="1" dirty="0"/>
          </a:p>
          <a:p>
            <a:pPr algn="ctr"/>
            <a:r>
              <a:rPr lang="en-US" sz="6000" b="1" dirty="0">
                <a:solidFill>
                  <a:schemeClr val="bg1"/>
                </a:solidFill>
              </a:rPr>
              <a:t>Conversation Starters</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28</a:t>
            </a:fld>
            <a:endParaRPr lang="en-US"/>
          </a:p>
        </p:txBody>
      </p:sp>
      <p:sp>
        <p:nvSpPr>
          <p:cNvPr id="5" name="Footer Placeholder 4"/>
          <p:cNvSpPr>
            <a:spLocks noGrp="1"/>
          </p:cNvSpPr>
          <p:nvPr>
            <p:ph type="ftr" sz="quarter" idx="11"/>
          </p:nvPr>
        </p:nvSpPr>
        <p:spPr>
          <a:xfrm>
            <a:off x="568324" y="6356350"/>
            <a:ext cx="5368241" cy="287338"/>
          </a:xfrm>
        </p:spPr>
        <p:txBody>
          <a:bodyPr/>
          <a:lstStyle/>
          <a:p>
            <a:pPr>
              <a:defRPr/>
            </a:pPr>
            <a:r>
              <a:rPr lang="en-US" dirty="0"/>
              <a:t>Have You Filled a Bucket Today? Buckets, Dippers, and Lids |  ©2024 YMCA/Project Cornerstone </a:t>
            </a:r>
            <a:endParaRPr lang="en-US" dirty="0">
              <a:solidFill>
                <a:schemeClr val="bg2"/>
              </a:solidFill>
            </a:endParaRPr>
          </a:p>
        </p:txBody>
      </p:sp>
    </p:spTree>
    <p:extLst>
      <p:ext uri="{BB962C8B-B14F-4D97-AF65-F5344CB8AC3E}">
        <p14:creationId xmlns:p14="http://schemas.microsoft.com/office/powerpoint/2010/main" val="86519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CA98A-A884-56BF-0346-1273D7E5C847}"/>
              </a:ext>
            </a:extLst>
          </p:cNvPr>
          <p:cNvSpPr>
            <a:spLocks noGrp="1"/>
          </p:cNvSpPr>
          <p:nvPr>
            <p:ph type="title"/>
          </p:nvPr>
        </p:nvSpPr>
        <p:spPr/>
        <p:txBody>
          <a:bodyPr/>
          <a:lstStyle/>
          <a:p>
            <a:r>
              <a:rPr lang="en-US" dirty="0"/>
              <a:t>Cotton Ball Competition</a:t>
            </a:r>
          </a:p>
        </p:txBody>
      </p:sp>
      <p:sp>
        <p:nvSpPr>
          <p:cNvPr id="6" name="Content Placeholder 5">
            <a:extLst>
              <a:ext uri="{FF2B5EF4-FFF2-40B4-BE49-F238E27FC236}">
                <a16:creationId xmlns:a16="http://schemas.microsoft.com/office/drawing/2014/main" id="{5B25F80A-F6B7-D2FA-6E88-F917A918659F}"/>
              </a:ext>
            </a:extLst>
          </p:cNvPr>
          <p:cNvSpPr>
            <a:spLocks noGrp="1"/>
          </p:cNvSpPr>
          <p:nvPr>
            <p:ph idx="1"/>
          </p:nvPr>
        </p:nvSpPr>
        <p:spPr/>
        <p:txBody>
          <a:bodyPr/>
          <a:lstStyle/>
          <a:p>
            <a:r>
              <a:rPr lang="en-US" dirty="0"/>
              <a:t>https://www.youtube.com/watch?v=HCDWLGWoig0</a:t>
            </a:r>
          </a:p>
        </p:txBody>
      </p:sp>
      <p:sp>
        <p:nvSpPr>
          <p:cNvPr id="3" name="Slide Number Placeholder 2">
            <a:extLst>
              <a:ext uri="{FF2B5EF4-FFF2-40B4-BE49-F238E27FC236}">
                <a16:creationId xmlns:a16="http://schemas.microsoft.com/office/drawing/2014/main" id="{68CAB97A-6D86-D5D3-BDE3-05432AE5CCE0}"/>
              </a:ext>
            </a:extLst>
          </p:cNvPr>
          <p:cNvSpPr>
            <a:spLocks noGrp="1"/>
          </p:cNvSpPr>
          <p:nvPr>
            <p:ph type="sldNum" sz="quarter" idx="10"/>
          </p:nvPr>
        </p:nvSpPr>
        <p:spPr/>
        <p:txBody>
          <a:bodyPr/>
          <a:lstStyle/>
          <a:p>
            <a:pPr>
              <a:defRPr/>
            </a:pPr>
            <a:fld id="{E309AD80-642E-4752-95E7-F234FD1CAC30}" type="slidenum">
              <a:rPr lang="en-US" smtClean="0"/>
              <a:pPr>
                <a:defRPr/>
              </a:pPr>
              <a:t>29</a:t>
            </a:fld>
            <a:endParaRPr lang="en-US"/>
          </a:p>
        </p:txBody>
      </p:sp>
      <p:sp>
        <p:nvSpPr>
          <p:cNvPr id="4" name="Footer Placeholder 3">
            <a:extLst>
              <a:ext uri="{FF2B5EF4-FFF2-40B4-BE49-F238E27FC236}">
                <a16:creationId xmlns:a16="http://schemas.microsoft.com/office/drawing/2014/main" id="{8A09977F-6644-EBF4-7269-198BD54C5B1B}"/>
              </a:ext>
            </a:extLst>
          </p:cNvPr>
          <p:cNvSpPr>
            <a:spLocks noGrp="1"/>
          </p:cNvSpPr>
          <p:nvPr>
            <p:ph type="ftr" sz="quarter" idx="11"/>
          </p:nvPr>
        </p:nvSpPr>
        <p:spPr/>
        <p:txBody>
          <a:bodyPr/>
          <a:lstStyle/>
          <a:p>
            <a:pPr>
              <a:defRPr/>
            </a:pPr>
            <a:r>
              <a:rPr lang="en-US" dirty="0"/>
              <a:t>Have You Filled a Bucket Today? Buckets, Dippers, and Lids |  ©2024 YMCA/Project Cornerstone </a:t>
            </a:r>
            <a:endParaRPr lang="en-US" dirty="0">
              <a:solidFill>
                <a:schemeClr val="bg2"/>
              </a:solidFill>
            </a:endParaRPr>
          </a:p>
        </p:txBody>
      </p:sp>
    </p:spTree>
    <p:extLst>
      <p:ext uri="{BB962C8B-B14F-4D97-AF65-F5344CB8AC3E}">
        <p14:creationId xmlns:p14="http://schemas.microsoft.com/office/powerpoint/2010/main" val="3320285972"/>
      </p:ext>
    </p:extLst>
  </p:cSld>
  <p:clrMapOvr>
    <a:masterClrMapping/>
  </p:clrMapOvr>
  <mc:AlternateContent xmlns:mc="http://schemas.openxmlformats.org/markup-compatibility/2006" xmlns:p14="http://schemas.microsoft.com/office/powerpoint/2010/main">
    <mc:Choice Requires="p14">
      <p:transition spd="slow" p14:dur="2000" advTm="96749"/>
    </mc:Choice>
    <mc:Fallback xmlns="">
      <p:transition spd="slow" advTm="9674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schemeClr val="accent2"/>
                </a:solidFill>
              </a:rPr>
              <a:t>We are Growing Upstanders!</a:t>
            </a:r>
          </a:p>
        </p:txBody>
      </p:sp>
      <p:sp>
        <p:nvSpPr>
          <p:cNvPr id="3" name="Content Placeholder 2"/>
          <p:cNvSpPr>
            <a:spLocks noGrp="1"/>
          </p:cNvSpPr>
          <p:nvPr>
            <p:ph idx="1"/>
          </p:nvPr>
        </p:nvSpPr>
        <p:spPr>
          <a:xfrm>
            <a:off x="353788" y="1537172"/>
            <a:ext cx="8339137" cy="4749328"/>
          </a:xfrm>
        </p:spPr>
        <p:style>
          <a:lnRef idx="2">
            <a:schemeClr val="dk1"/>
          </a:lnRef>
          <a:fillRef idx="1">
            <a:schemeClr val="lt1"/>
          </a:fillRef>
          <a:effectRef idx="0">
            <a:schemeClr val="dk1"/>
          </a:effectRef>
          <a:fontRef idx="minor">
            <a:schemeClr val="dk1"/>
          </a:fontRef>
        </p:style>
        <p:txBody>
          <a:bodyPr/>
          <a:lstStyle/>
          <a:p>
            <a:pPr marL="0" marR="0">
              <a:spcBef>
                <a:spcPts val="0"/>
              </a:spcBef>
              <a:spcAft>
                <a:spcPts val="0"/>
              </a:spcAft>
            </a:pPr>
            <a:endParaRPr lang="en-US" sz="2000" b="1" dirty="0">
              <a:solidFill>
                <a:srgbClr val="0070C0"/>
              </a:solidFill>
              <a:effectLst/>
              <a:latin typeface="Verdana" panose="020B060403050404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2000" b="1" dirty="0">
              <a:solidFill>
                <a:srgbClr val="0070C0"/>
              </a:solidFill>
              <a:latin typeface="Verdana" panose="020B060403050404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2000" b="1" dirty="0">
              <a:solidFill>
                <a:srgbClr val="0070C0"/>
              </a:solidFill>
              <a:effectLst/>
              <a:latin typeface="Verdana" panose="020B060403050404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2000" b="1" dirty="0">
              <a:solidFill>
                <a:srgbClr val="0070C0"/>
              </a:solidFill>
              <a:latin typeface="Verdana" panose="020B060403050404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2000" b="1" dirty="0">
              <a:solidFill>
                <a:srgbClr val="0070C0"/>
              </a:solidFill>
              <a:effectLst/>
              <a:latin typeface="Verdana" panose="020B060403050404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2000" b="1" dirty="0">
              <a:solidFill>
                <a:srgbClr val="0070C0"/>
              </a:solidFill>
              <a:latin typeface="Verdana" panose="020B060403050404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2000" b="1" dirty="0">
              <a:solidFill>
                <a:srgbClr val="0070C0"/>
              </a:solidFill>
              <a:effectLst/>
              <a:latin typeface="Verdana" panose="020B060403050404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endParaRPr lang="en-US" dirty="0"/>
          </a:p>
          <a:p>
            <a:pPr marL="0" marR="0" lvl="0" indent="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charset="2"/>
              <a:buChar char="§"/>
            </a:pPr>
            <a:endParaRPr lang="en-US" dirty="0"/>
          </a:p>
          <a:p>
            <a:pPr marL="0" indent="0"/>
            <a:endParaRPr lang="en-US" dirty="0"/>
          </a:p>
          <a:p>
            <a:pPr>
              <a:buFont typeface="Wingdings" charset="2"/>
              <a:buChar char="§"/>
            </a:pPr>
            <a:endParaRPr lang="en-US" dirty="0"/>
          </a:p>
          <a:p>
            <a:pPr>
              <a:buFont typeface="Wingdings" charset="2"/>
              <a:buChar char="§"/>
            </a:pPr>
            <a:endParaRPr lang="en-US" dirty="0"/>
          </a:p>
          <a:p>
            <a:pPr>
              <a:buFont typeface="Wingdings" charset="2"/>
              <a:buChar char="§"/>
            </a:pPr>
            <a:endParaRPr lang="en-US" dirty="0"/>
          </a:p>
          <a:p>
            <a:pPr>
              <a:buFont typeface="Wingdings" charset="2"/>
              <a:buChar char="§"/>
            </a:pPr>
            <a:endParaRPr lang="en-US" dirty="0"/>
          </a:p>
          <a:p>
            <a:pPr>
              <a:buFont typeface="Wingdings" charset="2"/>
              <a:buChar char="§"/>
            </a:pPr>
            <a:endParaRPr lang="en-US" dirty="0"/>
          </a:p>
          <a:p>
            <a:pPr>
              <a:buFont typeface="Wingdings" charset="2"/>
              <a:buChar char="§"/>
            </a:pPr>
            <a:endParaRPr lang="en-US" dirty="0"/>
          </a:p>
          <a:p>
            <a:pPr>
              <a:buFont typeface="Wingdings" charset="2"/>
              <a:buChar char="§"/>
            </a:pPr>
            <a:endParaRPr lang="en-US" dirty="0"/>
          </a:p>
          <a:p>
            <a:pPr>
              <a:buFont typeface="Wingdings" charset="2"/>
              <a:buChar char="§"/>
            </a:pPr>
            <a:endParaRPr lang="en-US" dirty="0"/>
          </a:p>
          <a:p>
            <a:pPr>
              <a:buFont typeface="Wingdings" charset="2"/>
              <a:buChar char="§"/>
            </a:pPr>
            <a:endParaRPr lang="en-US" dirty="0"/>
          </a:p>
          <a:p>
            <a:pPr>
              <a:buFont typeface="Wingdings" charset="2"/>
              <a:buChar char="§"/>
            </a:pPr>
            <a:endParaRPr lang="en-US" dirty="0"/>
          </a:p>
          <a:p>
            <a:pPr>
              <a:buFont typeface="Wingdings" charset="2"/>
              <a:buChar char="§"/>
            </a:pPr>
            <a:endParaRPr lang="en-US" dirty="0"/>
          </a:p>
          <a:p>
            <a:pPr>
              <a:buFont typeface="Wingdings" charset="2"/>
              <a:buChar char="§"/>
            </a:pPr>
            <a:endParaRPr lang="en-US" dirty="0"/>
          </a:p>
          <a:p>
            <a:pPr>
              <a:buFont typeface="Wingdings" charset="2"/>
              <a:buChar char="§"/>
            </a:pPr>
            <a:endParaRPr lang="en-US" dirty="0"/>
          </a:p>
          <a:p>
            <a:endParaRPr lang="en-US" b="1" dirty="0"/>
          </a:p>
          <a:p>
            <a:pPr algn="ctr">
              <a:spcBef>
                <a:spcPts val="0"/>
              </a:spcBef>
            </a:pP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Slide Number Placeholder 3"/>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D7D3D9F-483B-4D2E-9546-1BB0A0DE023F}" type="slidenum">
              <a:rPr kumimoji="0" lang="en-US" sz="800" b="0" i="0" u="none" strike="noStrike" kern="1200" cap="none" spc="0" normalizeH="0" baseline="0" noProof="0" smtClean="0">
                <a:ln>
                  <a:noFill/>
                </a:ln>
                <a:solidFill>
                  <a:srgbClr val="464847"/>
                </a:solidFill>
                <a:effectLst/>
                <a:uLnTx/>
                <a:uFillTx/>
                <a:latin typeface="Verdana" pitchFamily="64" charset="0"/>
                <a:ea typeface="ＭＳ Ｐゴシック" pitchFamily="64" charset="-128"/>
              </a:rPr>
              <a:pPr marL="0" marR="0" lvl="0" indent="0" algn="l" defTabSz="914400" rtl="0" eaLnBrk="0" fontAlgn="base" latinLnBrk="0" hangingPunct="0">
                <a:lnSpc>
                  <a:spcPct val="100000"/>
                </a:lnSpc>
                <a:spcBef>
                  <a:spcPct val="0"/>
                </a:spcBef>
                <a:spcAft>
                  <a:spcPct val="0"/>
                </a:spcAft>
                <a:buClrTx/>
                <a:buSzTx/>
                <a:buFontTx/>
                <a:buNone/>
                <a:tabLst/>
                <a:defRPr/>
              </a:pPr>
              <a:t>3</a:t>
            </a:fld>
            <a:endParaRPr kumimoji="0" lang="en-US" sz="800" b="0" i="0" u="none" strike="noStrike" kern="1200" cap="none" spc="0" normalizeH="0" baseline="0" noProof="0" dirty="0">
              <a:ln>
                <a:noFill/>
              </a:ln>
              <a:solidFill>
                <a:srgbClr val="464847"/>
              </a:solidFill>
              <a:effectLst/>
              <a:uLnTx/>
              <a:uFillTx/>
              <a:latin typeface="Verdana" pitchFamily="64" charset="0"/>
              <a:ea typeface="ＭＳ Ｐゴシック" pitchFamily="64" charset="-128"/>
            </a:endParaRPr>
          </a:p>
        </p:txBody>
      </p:sp>
      <p:sp>
        <p:nvSpPr>
          <p:cNvPr id="5" name="Footer Placeholder 4"/>
          <p:cNvSpPr>
            <a:spLocks noGrp="1"/>
          </p:cNvSpPr>
          <p:nvPr>
            <p:ph type="ftr" sz="quarter" idx="11"/>
          </p:nvPr>
        </p:nvSpPr>
        <p:spPr>
          <a:xfrm>
            <a:off x="568325" y="6426200"/>
            <a:ext cx="5255700" cy="217488"/>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solidFill>
                  <a:srgbClr val="000000"/>
                </a:solidFill>
              </a:rPr>
              <a:t>Have You Filled a Bucket Today? Buckets, Dippers, and Lids |  ©2024 YMCA/Project Cornerstone </a:t>
            </a:r>
            <a:endParaRPr kumimoji="0" lang="en-US" sz="800" b="0" i="0" u="none" strike="noStrike" kern="1200" cap="none" spc="0" normalizeH="0" baseline="0" noProof="0" dirty="0">
              <a:ln>
                <a:noFill/>
              </a:ln>
              <a:solidFill>
                <a:srgbClr val="464847"/>
              </a:solidFill>
              <a:effectLst/>
              <a:uLnTx/>
              <a:uFillTx/>
              <a:latin typeface="Verdana" pitchFamily="64" charset="0"/>
              <a:ea typeface="ＭＳ Ｐゴシック" pitchFamily="64" charset="-128"/>
            </a:endParaRPr>
          </a:p>
        </p:txBody>
      </p:sp>
      <p:pic>
        <p:nvPicPr>
          <p:cNvPr id="8" name="Picture 7">
            <a:extLst>
              <a:ext uri="{FF2B5EF4-FFF2-40B4-BE49-F238E27FC236}">
                <a16:creationId xmlns:a16="http://schemas.microsoft.com/office/drawing/2014/main" id="{CE8BE707-50CD-43C7-AF69-E429D0904922}"/>
              </a:ext>
            </a:extLst>
          </p:cNvPr>
          <p:cNvPicPr>
            <a:picLocks noChangeAspect="1"/>
          </p:cNvPicPr>
          <p:nvPr/>
        </p:nvPicPr>
        <p:blipFill>
          <a:blip r:embed="rId3"/>
          <a:stretch>
            <a:fillRect/>
          </a:stretch>
        </p:blipFill>
        <p:spPr>
          <a:xfrm>
            <a:off x="1014318" y="1627059"/>
            <a:ext cx="7242714" cy="4523573"/>
          </a:xfrm>
          <a:prstGeom prst="rect">
            <a:avLst/>
          </a:prstGeom>
        </p:spPr>
      </p:pic>
    </p:spTree>
    <p:extLst>
      <p:ext uri="{BB962C8B-B14F-4D97-AF65-F5344CB8AC3E}">
        <p14:creationId xmlns:p14="http://schemas.microsoft.com/office/powerpoint/2010/main" val="2268514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74" y="491391"/>
            <a:ext cx="8339137" cy="5469793"/>
          </a:xfrm>
          <a:solidFill>
            <a:srgbClr val="DD5828"/>
          </a:solidFill>
        </p:spPr>
        <p:txBody>
          <a:bodyPr/>
          <a:lstStyle/>
          <a:p>
            <a:pPr algn="ctr"/>
            <a:endParaRPr lang="en-US" sz="1000" b="1" dirty="0"/>
          </a:p>
          <a:p>
            <a:pPr algn="ctr"/>
            <a:endParaRPr lang="en-US" sz="1000" b="1" dirty="0"/>
          </a:p>
          <a:p>
            <a:pPr algn="ctr"/>
            <a:endParaRPr lang="en-US" sz="1000" b="1" dirty="0"/>
          </a:p>
          <a:p>
            <a:pPr algn="ctr"/>
            <a:endParaRPr lang="en-US" sz="1000" b="1" dirty="0"/>
          </a:p>
          <a:p>
            <a:pPr algn="ctr"/>
            <a:endParaRPr lang="en-US" sz="1000" b="1" dirty="0"/>
          </a:p>
          <a:p>
            <a:pPr algn="ctr"/>
            <a:r>
              <a:rPr lang="en-US" sz="6000" b="1" dirty="0">
                <a:solidFill>
                  <a:schemeClr val="bg1"/>
                </a:solidFill>
              </a:rPr>
              <a:t>Reading </a:t>
            </a:r>
          </a:p>
          <a:p>
            <a:pPr algn="ctr"/>
            <a:r>
              <a:rPr lang="en-US" sz="6000" b="1" dirty="0">
                <a:solidFill>
                  <a:schemeClr val="bg1"/>
                </a:solidFill>
              </a:rPr>
              <a:t>The Book</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30</a:t>
            </a:fld>
            <a:endParaRPr lang="en-US"/>
          </a:p>
        </p:txBody>
      </p:sp>
      <p:sp>
        <p:nvSpPr>
          <p:cNvPr id="5" name="Footer Placeholder 4"/>
          <p:cNvSpPr>
            <a:spLocks noGrp="1"/>
          </p:cNvSpPr>
          <p:nvPr>
            <p:ph type="ftr" sz="quarter" idx="11"/>
          </p:nvPr>
        </p:nvSpPr>
        <p:spPr>
          <a:xfrm>
            <a:off x="568325" y="6356350"/>
            <a:ext cx="5241632" cy="287338"/>
          </a:xfrm>
        </p:spPr>
        <p:txBody>
          <a:bodyPr/>
          <a:lstStyle/>
          <a:p>
            <a:pPr>
              <a:defRPr/>
            </a:pPr>
            <a:r>
              <a:rPr lang="en-US" dirty="0"/>
              <a:t>Have You Filled a Bucket Today? Buckets, Dippers, and Lids |  ©2024 YMCA/Project Cornerstone </a:t>
            </a:r>
            <a:endParaRPr lang="en-US" dirty="0">
              <a:solidFill>
                <a:schemeClr val="bg2"/>
              </a:solidFill>
            </a:endParaRPr>
          </a:p>
        </p:txBody>
      </p:sp>
    </p:spTree>
    <p:extLst>
      <p:ext uri="{BB962C8B-B14F-4D97-AF65-F5344CB8AC3E}">
        <p14:creationId xmlns:p14="http://schemas.microsoft.com/office/powerpoint/2010/main" val="2574741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63" y="309563"/>
            <a:ext cx="8374062" cy="652462"/>
          </a:xfrm>
        </p:spPr>
        <p:txBody>
          <a:bodyPr/>
          <a:lstStyle/>
          <a:p>
            <a:r>
              <a:rPr lang="en-US" sz="2800" dirty="0"/>
              <a:t>Example of </a:t>
            </a:r>
            <a:r>
              <a:rPr lang="en-US" sz="2800" dirty="0" err="1"/>
              <a:t>PreReading</a:t>
            </a:r>
            <a:endParaRPr lang="en-US"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31</a:t>
            </a:fld>
            <a:endParaRPr lang="en-US"/>
          </a:p>
        </p:txBody>
      </p:sp>
      <p:sp>
        <p:nvSpPr>
          <p:cNvPr id="5" name="Footer Placeholder 4"/>
          <p:cNvSpPr>
            <a:spLocks noGrp="1"/>
          </p:cNvSpPr>
          <p:nvPr>
            <p:ph type="ftr" sz="quarter" idx="11"/>
          </p:nvPr>
        </p:nvSpPr>
        <p:spPr>
          <a:xfrm>
            <a:off x="568325" y="6356350"/>
            <a:ext cx="5508918" cy="287338"/>
          </a:xfrm>
        </p:spPr>
        <p:txBody>
          <a:bodyPr/>
          <a:lstStyle/>
          <a:p>
            <a:pPr>
              <a:defRPr/>
            </a:pPr>
            <a:r>
              <a:rPr lang="en-US" dirty="0"/>
              <a:t>Have You Filled a Bucket Today? Buckets, Dippers, and Lids |  ©2024 YMCA/Project Cornerstone </a:t>
            </a:r>
            <a:endParaRPr lang="en-US" dirty="0">
              <a:solidFill>
                <a:schemeClr val="bg2"/>
              </a:solidFill>
            </a:endParaRPr>
          </a:p>
        </p:txBody>
      </p:sp>
      <p:sp>
        <p:nvSpPr>
          <p:cNvPr id="7" name="Content Placeholder 6">
            <a:extLst>
              <a:ext uri="{FF2B5EF4-FFF2-40B4-BE49-F238E27FC236}">
                <a16:creationId xmlns:a16="http://schemas.microsoft.com/office/drawing/2014/main" id="{A81814A0-2428-C4CD-F120-78856DA2E089}"/>
              </a:ext>
            </a:extLst>
          </p:cNvPr>
          <p:cNvSpPr>
            <a:spLocks noGrp="1"/>
          </p:cNvSpPr>
          <p:nvPr>
            <p:ph idx="1"/>
          </p:nvPr>
        </p:nvSpPr>
        <p:spPr/>
        <p:txBody>
          <a:bodyPr/>
          <a:lstStyle/>
          <a:p>
            <a:r>
              <a:rPr lang="en-US" dirty="0"/>
              <a:t>https://www.youtube.com/watch?v=nY5V1QEcCQk</a:t>
            </a:r>
          </a:p>
        </p:txBody>
      </p:sp>
    </p:spTree>
    <p:extLst>
      <p:ext uri="{BB962C8B-B14F-4D97-AF65-F5344CB8AC3E}">
        <p14:creationId xmlns:p14="http://schemas.microsoft.com/office/powerpoint/2010/main" val="888092807"/>
      </p:ext>
    </p:extLst>
  </p:cSld>
  <p:clrMapOvr>
    <a:masterClrMapping/>
  </p:clrMapOvr>
  <mc:AlternateContent xmlns:mc="http://schemas.openxmlformats.org/markup-compatibility/2006" xmlns:p14="http://schemas.microsoft.com/office/powerpoint/2010/main">
    <mc:Choice Requires="p14">
      <p:transition spd="slow" p14:dur="2000" advTm="110729"/>
    </mc:Choice>
    <mc:Fallback xmlns="">
      <p:transition spd="slow" advTm="110729"/>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F8E69-9FDD-57BA-E0E5-F99234304936}"/>
              </a:ext>
            </a:extLst>
          </p:cNvPr>
          <p:cNvSpPr>
            <a:spLocks noGrp="1"/>
          </p:cNvSpPr>
          <p:nvPr>
            <p:ph type="title"/>
          </p:nvPr>
        </p:nvSpPr>
        <p:spPr/>
        <p:txBody>
          <a:bodyPr/>
          <a:lstStyle/>
          <a:p>
            <a:r>
              <a:rPr lang="en-US" dirty="0">
                <a:solidFill>
                  <a:schemeClr val="accent2"/>
                </a:solidFill>
              </a:rPr>
              <a:t>Tips for Reading to 8-12 Year Olds </a:t>
            </a:r>
          </a:p>
        </p:txBody>
      </p:sp>
      <p:sp>
        <p:nvSpPr>
          <p:cNvPr id="3" name="Content Placeholder 2">
            <a:extLst>
              <a:ext uri="{FF2B5EF4-FFF2-40B4-BE49-F238E27FC236}">
                <a16:creationId xmlns:a16="http://schemas.microsoft.com/office/drawing/2014/main" id="{4C45B490-BBD3-86B5-B6BD-2D29CEA3FACB}"/>
              </a:ext>
            </a:extLst>
          </p:cNvPr>
          <p:cNvSpPr>
            <a:spLocks noGrp="1"/>
          </p:cNvSpPr>
          <p:nvPr>
            <p:ph idx="1"/>
          </p:nvPr>
        </p:nvSpPr>
        <p:spPr>
          <a:xfrm>
            <a:off x="354013" y="1315233"/>
            <a:ext cx="8339137" cy="4799817"/>
          </a:xfrm>
        </p:spPr>
        <p:txBody>
          <a:bodyPr/>
          <a:lstStyle/>
          <a:p>
            <a:pPr>
              <a:lnSpc>
                <a:spcPct val="150000"/>
              </a:lnSpc>
              <a:buFont typeface="Arial" panose="020B0604020202020204" pitchFamily="34" charset="0"/>
              <a:buChar char="•"/>
            </a:pPr>
            <a:r>
              <a:rPr lang="en-US" dirty="0"/>
              <a:t>Use think-</a:t>
            </a:r>
            <a:r>
              <a:rPr lang="en-US" dirty="0" err="1"/>
              <a:t>alouds</a:t>
            </a:r>
            <a:r>
              <a:rPr lang="en-US" dirty="0"/>
              <a:t>: Share your thought processes as you read, modeling critical thinking and comprehension strategies.</a:t>
            </a:r>
          </a:p>
          <a:p>
            <a:pPr>
              <a:lnSpc>
                <a:spcPct val="150000"/>
              </a:lnSpc>
              <a:buFont typeface="Arial" panose="020B0604020202020204" pitchFamily="34" charset="0"/>
              <a:buChar char="•"/>
            </a:pPr>
            <a:r>
              <a:rPr lang="en-US" dirty="0"/>
              <a:t>Promote discussion: Encourage students to share their thoughts and feelings about the story (these thoughts can be referenced later in the discussion- remember you are modeling for the students!)</a:t>
            </a:r>
          </a:p>
          <a:p>
            <a:pPr>
              <a:lnSpc>
                <a:spcPct val="150000"/>
              </a:lnSpc>
              <a:buFont typeface="Arial" panose="020B0604020202020204" pitchFamily="34" charset="0"/>
              <a:buChar char="•"/>
            </a:pPr>
            <a:r>
              <a:rPr lang="en-US" dirty="0"/>
              <a:t>Vary the pace: Mix longer readings with shorter to help keep them engaged.</a:t>
            </a:r>
          </a:p>
          <a:p>
            <a:pPr>
              <a:lnSpc>
                <a:spcPct val="150000"/>
              </a:lnSpc>
              <a:buFont typeface="Arial" panose="020B0604020202020204" pitchFamily="34" charset="0"/>
              <a:buChar char="•"/>
            </a:pPr>
            <a:r>
              <a:rPr lang="en-US" dirty="0"/>
              <a:t>Ask open-ended questions: Encourage students to think critically about the text and support their answers with evidence.</a:t>
            </a:r>
          </a:p>
          <a:p>
            <a:pPr>
              <a:lnSpc>
                <a:spcPct val="150000"/>
              </a:lnSpc>
            </a:pPr>
            <a:endParaRPr lang="en-US" dirty="0"/>
          </a:p>
        </p:txBody>
      </p:sp>
      <p:sp>
        <p:nvSpPr>
          <p:cNvPr id="4" name="Slide Number Placeholder 3">
            <a:extLst>
              <a:ext uri="{FF2B5EF4-FFF2-40B4-BE49-F238E27FC236}">
                <a16:creationId xmlns:a16="http://schemas.microsoft.com/office/drawing/2014/main" id="{018318D7-F7B6-C0FE-98A4-257F834D06B6}"/>
              </a:ext>
            </a:extLst>
          </p:cNvPr>
          <p:cNvSpPr>
            <a:spLocks noGrp="1"/>
          </p:cNvSpPr>
          <p:nvPr>
            <p:ph type="sldNum" sz="quarter" idx="10"/>
          </p:nvPr>
        </p:nvSpPr>
        <p:spPr/>
        <p:txBody>
          <a:bodyPr/>
          <a:lstStyle/>
          <a:p>
            <a:pPr>
              <a:defRPr/>
            </a:pPr>
            <a:fld id="{DD7D3D9F-483B-4D2E-9546-1BB0A0DE023F}" type="slidenum">
              <a:rPr lang="en-US" smtClean="0"/>
              <a:pPr>
                <a:defRPr/>
              </a:pPr>
              <a:t>32</a:t>
            </a:fld>
            <a:endParaRPr lang="en-US"/>
          </a:p>
        </p:txBody>
      </p:sp>
      <p:sp>
        <p:nvSpPr>
          <p:cNvPr id="5" name="Footer Placeholder 4">
            <a:extLst>
              <a:ext uri="{FF2B5EF4-FFF2-40B4-BE49-F238E27FC236}">
                <a16:creationId xmlns:a16="http://schemas.microsoft.com/office/drawing/2014/main" id="{13FC9D30-F55A-03C4-25AF-943AFE07C14B}"/>
              </a:ext>
            </a:extLst>
          </p:cNvPr>
          <p:cNvSpPr>
            <a:spLocks noGrp="1"/>
          </p:cNvSpPr>
          <p:nvPr>
            <p:ph type="ftr" sz="quarter" idx="11"/>
          </p:nvPr>
        </p:nvSpPr>
        <p:spPr/>
        <p:txBody>
          <a:bodyPr/>
          <a:lstStyle/>
          <a:p>
            <a:pPr>
              <a:defRPr/>
            </a:pPr>
            <a:r>
              <a:rPr lang="en-US"/>
              <a:t>Have You Filled a Bucket Today? Buckets, Dippers, and Lids |  ©2021 YMCA/Project Cornerstone </a:t>
            </a:r>
            <a:endParaRPr lang="en-US">
              <a:solidFill>
                <a:schemeClr val="bg2"/>
              </a:solidFill>
            </a:endParaRPr>
          </a:p>
        </p:txBody>
      </p:sp>
    </p:spTree>
    <p:extLst>
      <p:ext uri="{BB962C8B-B14F-4D97-AF65-F5344CB8AC3E}">
        <p14:creationId xmlns:p14="http://schemas.microsoft.com/office/powerpoint/2010/main" val="136058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74" y="491391"/>
            <a:ext cx="8339137" cy="5469793"/>
          </a:xfrm>
          <a:solidFill>
            <a:srgbClr val="DD5828"/>
          </a:solidFill>
        </p:spPr>
        <p:txBody>
          <a:bodyPr/>
          <a:lstStyle/>
          <a:p>
            <a:pPr algn="ctr"/>
            <a:endParaRPr lang="en-US" sz="1000" b="1" dirty="0"/>
          </a:p>
          <a:p>
            <a:pPr algn="ctr"/>
            <a:endParaRPr lang="en-US" sz="1000" b="1" dirty="0"/>
          </a:p>
          <a:p>
            <a:pPr algn="ctr"/>
            <a:endParaRPr lang="en-US" sz="1000" b="1" dirty="0"/>
          </a:p>
          <a:p>
            <a:pPr algn="ctr"/>
            <a:endParaRPr lang="en-US" sz="1000" b="1" dirty="0"/>
          </a:p>
          <a:p>
            <a:pPr algn="ctr"/>
            <a:endParaRPr lang="en-US" sz="1000" b="1" dirty="0"/>
          </a:p>
          <a:p>
            <a:pPr algn="ctr"/>
            <a:r>
              <a:rPr lang="en-US" sz="6000" b="1" dirty="0">
                <a:solidFill>
                  <a:schemeClr val="bg1"/>
                </a:solidFill>
              </a:rPr>
              <a:t>Discussing </a:t>
            </a:r>
          </a:p>
          <a:p>
            <a:pPr algn="ctr"/>
            <a:r>
              <a:rPr lang="en-US" sz="6000" b="1" dirty="0">
                <a:solidFill>
                  <a:schemeClr val="bg1"/>
                </a:solidFill>
              </a:rPr>
              <a:t>The Book</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33</a:t>
            </a:fld>
            <a:endParaRPr lang="en-US"/>
          </a:p>
        </p:txBody>
      </p:sp>
      <p:sp>
        <p:nvSpPr>
          <p:cNvPr id="5" name="Footer Placeholder 4"/>
          <p:cNvSpPr>
            <a:spLocks noGrp="1"/>
          </p:cNvSpPr>
          <p:nvPr>
            <p:ph type="ftr" sz="quarter" idx="11"/>
          </p:nvPr>
        </p:nvSpPr>
        <p:spPr>
          <a:xfrm>
            <a:off x="568324" y="6426198"/>
            <a:ext cx="5466715" cy="217489"/>
          </a:xfrm>
        </p:spPr>
        <p:txBody>
          <a:bodyPr/>
          <a:lstStyle/>
          <a:p>
            <a:pPr>
              <a:defRPr/>
            </a:pPr>
            <a:r>
              <a:rPr lang="en-US" dirty="0"/>
              <a:t>Have You Filled a Bucket Today? Buckets, Dippers, and Lids |  ©2021 YMCA/Project Cornerstone </a:t>
            </a:r>
            <a:endParaRPr lang="en-US" dirty="0">
              <a:solidFill>
                <a:schemeClr val="bg2"/>
              </a:solidFill>
            </a:endParaRPr>
          </a:p>
        </p:txBody>
      </p:sp>
    </p:spTree>
    <p:extLst>
      <p:ext uri="{BB962C8B-B14F-4D97-AF65-F5344CB8AC3E}">
        <p14:creationId xmlns:p14="http://schemas.microsoft.com/office/powerpoint/2010/main" val="2574741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36AB-D97E-FA02-0A14-8DB541464883}"/>
              </a:ext>
            </a:extLst>
          </p:cNvPr>
          <p:cNvSpPr>
            <a:spLocks noGrp="1"/>
          </p:cNvSpPr>
          <p:nvPr>
            <p:ph type="title"/>
          </p:nvPr>
        </p:nvSpPr>
        <p:spPr/>
        <p:txBody>
          <a:bodyPr/>
          <a:lstStyle/>
          <a:p>
            <a:r>
              <a:rPr lang="en-US" dirty="0">
                <a:solidFill>
                  <a:schemeClr val="accent2"/>
                </a:solidFill>
              </a:rPr>
              <a:t>Setting them Up for a Positive Discussion</a:t>
            </a:r>
          </a:p>
        </p:txBody>
      </p:sp>
      <p:sp>
        <p:nvSpPr>
          <p:cNvPr id="3" name="Content Placeholder 2">
            <a:extLst>
              <a:ext uri="{FF2B5EF4-FFF2-40B4-BE49-F238E27FC236}">
                <a16:creationId xmlns:a16="http://schemas.microsoft.com/office/drawing/2014/main" id="{CDF3BD7B-B855-BC99-A40A-5CC845AE85F0}"/>
              </a:ext>
            </a:extLst>
          </p:cNvPr>
          <p:cNvSpPr>
            <a:spLocks noGrp="1"/>
          </p:cNvSpPr>
          <p:nvPr>
            <p:ph idx="1"/>
          </p:nvPr>
        </p:nvSpPr>
        <p:spPr/>
        <p:txBody>
          <a:bodyPr/>
          <a:lstStyle/>
          <a:p>
            <a:r>
              <a:rPr lang="en-US" dirty="0"/>
              <a:t>Remind them of “no name” rule</a:t>
            </a:r>
          </a:p>
          <a:p>
            <a:r>
              <a:rPr lang="en-US" dirty="0"/>
              <a:t>	We don’t share stories including someone’s name- in this class or outside of this class </a:t>
            </a:r>
          </a:p>
          <a:p>
            <a:endParaRPr lang="en-US" dirty="0"/>
          </a:p>
          <a:p>
            <a:r>
              <a:rPr lang="en-US" dirty="0"/>
              <a:t>Thank them for sharing ideas</a:t>
            </a:r>
          </a:p>
          <a:p>
            <a:r>
              <a:rPr lang="en-US" dirty="0"/>
              <a:t>	As they share, make sure to make it clear you heard them and you appreciate them speaking up</a:t>
            </a:r>
          </a:p>
          <a:p>
            <a:endParaRPr lang="en-US" dirty="0"/>
          </a:p>
          <a:p>
            <a:r>
              <a:rPr lang="en-US" dirty="0"/>
              <a:t>If there is a lull, you can allow for them to have some thinking time, and also give examples </a:t>
            </a:r>
          </a:p>
          <a:p>
            <a:r>
              <a:rPr lang="en-US" dirty="0"/>
              <a:t>	Sometimes that question isn’t clear for them</a:t>
            </a:r>
          </a:p>
        </p:txBody>
      </p:sp>
      <p:sp>
        <p:nvSpPr>
          <p:cNvPr id="4" name="Slide Number Placeholder 3">
            <a:extLst>
              <a:ext uri="{FF2B5EF4-FFF2-40B4-BE49-F238E27FC236}">
                <a16:creationId xmlns:a16="http://schemas.microsoft.com/office/drawing/2014/main" id="{B2315A99-27BA-214A-D9B4-8BFC47FA858E}"/>
              </a:ext>
            </a:extLst>
          </p:cNvPr>
          <p:cNvSpPr>
            <a:spLocks noGrp="1"/>
          </p:cNvSpPr>
          <p:nvPr>
            <p:ph type="sldNum" sz="quarter" idx="10"/>
          </p:nvPr>
        </p:nvSpPr>
        <p:spPr/>
        <p:txBody>
          <a:bodyPr/>
          <a:lstStyle/>
          <a:p>
            <a:pPr>
              <a:defRPr/>
            </a:pPr>
            <a:fld id="{DD7D3D9F-483B-4D2E-9546-1BB0A0DE023F}" type="slidenum">
              <a:rPr lang="en-US" smtClean="0"/>
              <a:pPr>
                <a:defRPr/>
              </a:pPr>
              <a:t>34</a:t>
            </a:fld>
            <a:endParaRPr lang="en-US"/>
          </a:p>
        </p:txBody>
      </p:sp>
      <p:sp>
        <p:nvSpPr>
          <p:cNvPr id="5" name="Footer Placeholder 4">
            <a:extLst>
              <a:ext uri="{FF2B5EF4-FFF2-40B4-BE49-F238E27FC236}">
                <a16:creationId xmlns:a16="http://schemas.microsoft.com/office/drawing/2014/main" id="{BC4D945D-E1FF-8F06-7A26-A9A0B3EF62A7}"/>
              </a:ext>
            </a:extLst>
          </p:cNvPr>
          <p:cNvSpPr>
            <a:spLocks noGrp="1"/>
          </p:cNvSpPr>
          <p:nvPr>
            <p:ph type="ftr" sz="quarter" idx="11"/>
          </p:nvPr>
        </p:nvSpPr>
        <p:spPr/>
        <p:txBody>
          <a:bodyPr/>
          <a:lstStyle/>
          <a:p>
            <a:pPr>
              <a:defRPr/>
            </a:pPr>
            <a:r>
              <a:rPr lang="en-US" dirty="0"/>
              <a:t>Have You Filled a Bucket Today? Buckets, Dippers, and Lids |  ©2024 YMCA/Project Cornerstone </a:t>
            </a:r>
            <a:endParaRPr lang="en-US" dirty="0">
              <a:solidFill>
                <a:schemeClr val="bg2"/>
              </a:solidFill>
            </a:endParaRPr>
          </a:p>
        </p:txBody>
      </p:sp>
    </p:spTree>
    <p:extLst>
      <p:ext uri="{BB962C8B-B14F-4D97-AF65-F5344CB8AC3E}">
        <p14:creationId xmlns:p14="http://schemas.microsoft.com/office/powerpoint/2010/main" val="142387822"/>
      </p:ext>
    </p:extLst>
  </p:cSld>
  <p:clrMapOvr>
    <a:masterClrMapping/>
  </p:clrMapOvr>
  <mc:AlternateContent xmlns:mc="http://schemas.openxmlformats.org/markup-compatibility/2006" xmlns:p14="http://schemas.microsoft.com/office/powerpoint/2010/main">
    <mc:Choice Requires="p14">
      <p:transition spd="slow" p14:dur="2000" advTm="105199"/>
    </mc:Choice>
    <mc:Fallback xmlns="">
      <p:transition spd="slow" advTm="105199"/>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187FB-C7C3-D3BD-224B-6D5727D53454}"/>
              </a:ext>
            </a:extLst>
          </p:cNvPr>
          <p:cNvSpPr>
            <a:spLocks noGrp="1"/>
          </p:cNvSpPr>
          <p:nvPr>
            <p:ph type="title"/>
          </p:nvPr>
        </p:nvSpPr>
        <p:spPr/>
        <p:txBody>
          <a:bodyPr/>
          <a:lstStyle/>
          <a:p>
            <a:r>
              <a:rPr lang="en-US" dirty="0">
                <a:solidFill>
                  <a:schemeClr val="accent2"/>
                </a:solidFill>
              </a:rPr>
              <a:t>Questions for Buckets, Dippers, and Lids</a:t>
            </a:r>
          </a:p>
        </p:txBody>
      </p:sp>
      <p:sp>
        <p:nvSpPr>
          <p:cNvPr id="3" name="Content Placeholder 2">
            <a:extLst>
              <a:ext uri="{FF2B5EF4-FFF2-40B4-BE49-F238E27FC236}">
                <a16:creationId xmlns:a16="http://schemas.microsoft.com/office/drawing/2014/main" id="{B0210027-4768-1F4A-DDA7-41939646910B}"/>
              </a:ext>
            </a:extLst>
          </p:cNvPr>
          <p:cNvSpPr>
            <a:spLocks noGrp="1"/>
          </p:cNvSpPr>
          <p:nvPr>
            <p:ph idx="1"/>
          </p:nvPr>
        </p:nvSpPr>
        <p:spPr>
          <a:xfrm>
            <a:off x="354013" y="876822"/>
            <a:ext cx="8339137" cy="5238228"/>
          </a:xfrm>
        </p:spPr>
        <p:txBody>
          <a:bodyPr/>
          <a:lstStyle/>
          <a:p>
            <a:pPr marR="0" lvl="0">
              <a:lnSpc>
                <a:spcPct val="150000"/>
              </a:lnSpc>
              <a:spcBef>
                <a:spcPts val="0"/>
              </a:spcBef>
              <a:spcAft>
                <a:spcPts val="0"/>
              </a:spcAft>
              <a:buFont typeface="+mj-lt"/>
              <a:buAutoNum type="arabicPeriod"/>
            </a:pPr>
            <a:r>
              <a:rPr lang="en-US" sz="1800" dirty="0">
                <a:effectLst/>
                <a:latin typeface="Verdana" panose="020B0604030504040204" pitchFamily="34" charset="0"/>
                <a:ea typeface="Calibri" panose="020F0502020204030204" pitchFamily="34" charset="0"/>
                <a:cs typeface="Times New Roman" panose="02020603050405020304" pitchFamily="18" charset="0"/>
              </a:rPr>
              <a:t>How does it feel when your bucket is filled?</a:t>
            </a:r>
          </a:p>
          <a:p>
            <a:pPr marL="342900" marR="0" lvl="0" indent="-342900">
              <a:lnSpc>
                <a:spcPct val="150000"/>
              </a:lnSpc>
              <a:spcBef>
                <a:spcPts val="0"/>
              </a:spcBef>
              <a:spcAft>
                <a:spcPts val="0"/>
              </a:spcAft>
              <a:buFont typeface="+mj-lt"/>
              <a:buAutoNum type="arabicPeriod"/>
            </a:pPr>
            <a:r>
              <a:rPr lang="en-US" sz="1800" dirty="0">
                <a:effectLst/>
                <a:latin typeface="Verdana" panose="020B0604030504040204" pitchFamily="34" charset="0"/>
                <a:ea typeface="Calibri" panose="020F0502020204030204" pitchFamily="34" charset="0"/>
                <a:cs typeface="Times New Roman" panose="02020603050405020304" pitchFamily="18" charset="0"/>
              </a:rPr>
              <a:t>What are some ways you like to fill other people’s buckets?</a:t>
            </a:r>
          </a:p>
          <a:p>
            <a:pPr marL="342900" marR="0" lvl="0" indent="-342900">
              <a:lnSpc>
                <a:spcPct val="150000"/>
              </a:lnSpc>
              <a:spcBef>
                <a:spcPts val="0"/>
              </a:spcBef>
              <a:spcAft>
                <a:spcPts val="0"/>
              </a:spcAft>
              <a:buFont typeface="+mj-lt"/>
              <a:buAutoNum type="arabicPeriod"/>
            </a:pPr>
            <a:r>
              <a:rPr lang="en-US" sz="1800" dirty="0">
                <a:effectLst/>
                <a:latin typeface="Verdana" panose="020B0604030504040204" pitchFamily="34" charset="0"/>
                <a:ea typeface="Calibri" panose="020F0502020204030204" pitchFamily="34" charset="0"/>
                <a:cs typeface="Times New Roman" panose="02020603050405020304" pitchFamily="18" charset="0"/>
              </a:rPr>
              <a:t>We all receive and give love in different ways. How do you like to show kindness? How do you like to receive kindness? (If examples are needed you could refer to the 5 love languages: service, kind words, physical touch, gifts, time together)</a:t>
            </a:r>
          </a:p>
          <a:p>
            <a:pPr marL="342900" marR="0" lvl="0" indent="-342900">
              <a:lnSpc>
                <a:spcPct val="150000"/>
              </a:lnSpc>
              <a:spcBef>
                <a:spcPts val="0"/>
              </a:spcBef>
              <a:spcAft>
                <a:spcPts val="0"/>
              </a:spcAft>
              <a:buFont typeface="+mj-lt"/>
              <a:buAutoNum type="arabicPeriod"/>
            </a:pPr>
            <a:r>
              <a:rPr lang="en-US" sz="1800" dirty="0">
                <a:effectLst/>
                <a:latin typeface="Verdana" panose="020B0604030504040204" pitchFamily="34" charset="0"/>
                <a:ea typeface="Calibri" panose="020F0502020204030204" pitchFamily="34" charset="0"/>
                <a:cs typeface="Times New Roman" panose="02020603050405020304" pitchFamily="18" charset="0"/>
              </a:rPr>
              <a:t>When have you let angry feelings become hurtful words? How do you keep yourself from dipping into other’s buckets?</a:t>
            </a:r>
          </a:p>
          <a:p>
            <a:pPr marL="342900" marR="0" lvl="0" indent="-342900">
              <a:lnSpc>
                <a:spcPct val="150000"/>
              </a:lnSpc>
              <a:spcBef>
                <a:spcPts val="0"/>
              </a:spcBef>
              <a:spcAft>
                <a:spcPts val="0"/>
              </a:spcAft>
              <a:buFont typeface="+mj-lt"/>
              <a:buAutoNum type="arabicPeriod"/>
            </a:pPr>
            <a:r>
              <a:rPr lang="en-US" sz="1800" dirty="0">
                <a:effectLst/>
                <a:latin typeface="Verdana" panose="020B0604030504040204" pitchFamily="34" charset="0"/>
                <a:ea typeface="Calibri" panose="020F0502020204030204" pitchFamily="34" charset="0"/>
                <a:cs typeface="Times New Roman" panose="02020603050405020304" pitchFamily="18" charset="0"/>
              </a:rPr>
              <a:t>What were some of the “secrets to happiness”? (learn to fill buckets, resist the urge to dip, use your lid) Think silently about one of those three tools you could improve. </a:t>
            </a:r>
          </a:p>
          <a:p>
            <a:pPr marL="342900" marR="0" lvl="0" indent="-342900">
              <a:lnSpc>
                <a:spcPct val="150000"/>
              </a:lnSpc>
              <a:spcBef>
                <a:spcPts val="0"/>
              </a:spcBef>
              <a:spcAft>
                <a:spcPts val="0"/>
              </a:spcAft>
              <a:buFont typeface="+mj-lt"/>
              <a:buAutoNum type="arabicPeriod"/>
            </a:pPr>
            <a:r>
              <a:rPr lang="en-US" sz="1800" dirty="0">
                <a:effectLst/>
                <a:latin typeface="Verdana" panose="020B0604030504040204" pitchFamily="34" charset="0"/>
                <a:ea typeface="Calibri" panose="020F0502020204030204" pitchFamily="34" charset="0"/>
                <a:cs typeface="Times New Roman" panose="02020603050405020304" pitchFamily="18" charset="0"/>
              </a:rPr>
              <a:t>How can we try to focus on filling each others’ buckets at school more effectively?</a:t>
            </a:r>
          </a:p>
          <a:p>
            <a:pPr marL="0" marR="0">
              <a:lnSpc>
                <a:spcPct val="150000"/>
              </a:lnSpc>
              <a:spcBef>
                <a:spcPts val="0"/>
              </a:spcBef>
              <a:spcAft>
                <a:spcPts val="0"/>
              </a:spcAft>
            </a:pPr>
            <a:r>
              <a:rPr lang="en-US" sz="1800" dirty="0">
                <a:effectLst/>
                <a:latin typeface="Verdana" panose="020B0604030504040204" pitchFamily="34" charset="0"/>
                <a:ea typeface="Calibri" panose="020F0502020204030204" pitchFamily="34" charset="0"/>
                <a:cs typeface="Times New Roman" panose="02020603050405020304" pitchFamily="18" charset="0"/>
              </a:rPr>
              <a:t> </a:t>
            </a:r>
          </a:p>
          <a:p>
            <a:pPr>
              <a:lnSpc>
                <a:spcPct val="150000"/>
              </a:lnSpc>
            </a:pPr>
            <a:endParaRPr lang="en-US" dirty="0"/>
          </a:p>
        </p:txBody>
      </p:sp>
      <p:sp>
        <p:nvSpPr>
          <p:cNvPr id="4" name="Slide Number Placeholder 3">
            <a:extLst>
              <a:ext uri="{FF2B5EF4-FFF2-40B4-BE49-F238E27FC236}">
                <a16:creationId xmlns:a16="http://schemas.microsoft.com/office/drawing/2014/main" id="{E6C3924D-D4CD-C98B-8B4F-F12B24FAF0C1}"/>
              </a:ext>
            </a:extLst>
          </p:cNvPr>
          <p:cNvSpPr>
            <a:spLocks noGrp="1"/>
          </p:cNvSpPr>
          <p:nvPr>
            <p:ph type="sldNum" sz="quarter" idx="10"/>
          </p:nvPr>
        </p:nvSpPr>
        <p:spPr/>
        <p:txBody>
          <a:bodyPr/>
          <a:lstStyle/>
          <a:p>
            <a:pPr>
              <a:defRPr/>
            </a:pPr>
            <a:fld id="{DD7D3D9F-483B-4D2E-9546-1BB0A0DE023F}" type="slidenum">
              <a:rPr lang="en-US" smtClean="0"/>
              <a:pPr>
                <a:defRPr/>
              </a:pPr>
              <a:t>35</a:t>
            </a:fld>
            <a:endParaRPr lang="en-US"/>
          </a:p>
        </p:txBody>
      </p:sp>
      <p:sp>
        <p:nvSpPr>
          <p:cNvPr id="5" name="Footer Placeholder 4">
            <a:extLst>
              <a:ext uri="{FF2B5EF4-FFF2-40B4-BE49-F238E27FC236}">
                <a16:creationId xmlns:a16="http://schemas.microsoft.com/office/drawing/2014/main" id="{AE89819A-270F-2DF8-EE8B-1DAB6A1D5889}"/>
              </a:ext>
            </a:extLst>
          </p:cNvPr>
          <p:cNvSpPr>
            <a:spLocks noGrp="1"/>
          </p:cNvSpPr>
          <p:nvPr>
            <p:ph type="ftr" sz="quarter" idx="11"/>
          </p:nvPr>
        </p:nvSpPr>
        <p:spPr/>
        <p:txBody>
          <a:bodyPr/>
          <a:lstStyle/>
          <a:p>
            <a:pPr>
              <a:defRPr/>
            </a:pPr>
            <a:r>
              <a:rPr lang="en-US"/>
              <a:t>Have You Filled a Bucket Today? Buckets, Dippers, and Lids |  ©2021 YMCA/Project Cornerstone </a:t>
            </a:r>
            <a:endParaRPr lang="en-US">
              <a:solidFill>
                <a:schemeClr val="bg2"/>
              </a:solidFill>
            </a:endParaRPr>
          </a:p>
        </p:txBody>
      </p:sp>
    </p:spTree>
    <p:extLst>
      <p:ext uri="{BB962C8B-B14F-4D97-AF65-F5344CB8AC3E}">
        <p14:creationId xmlns:p14="http://schemas.microsoft.com/office/powerpoint/2010/main" val="3364358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6A9E2-CEB4-1AA1-589B-6ED5CEAC89D0}"/>
              </a:ext>
            </a:extLst>
          </p:cNvPr>
          <p:cNvSpPr>
            <a:spLocks noGrp="1"/>
          </p:cNvSpPr>
          <p:nvPr>
            <p:ph type="title"/>
          </p:nvPr>
        </p:nvSpPr>
        <p:spPr/>
        <p:txBody>
          <a:bodyPr/>
          <a:lstStyle/>
          <a:p>
            <a:r>
              <a:rPr lang="en-US" dirty="0"/>
              <a:t>Questions for Growing Up with a Bucket Full of Happiness</a:t>
            </a:r>
          </a:p>
        </p:txBody>
      </p:sp>
      <p:sp>
        <p:nvSpPr>
          <p:cNvPr id="3" name="Content Placeholder 2">
            <a:extLst>
              <a:ext uri="{FF2B5EF4-FFF2-40B4-BE49-F238E27FC236}">
                <a16:creationId xmlns:a16="http://schemas.microsoft.com/office/drawing/2014/main" id="{82AB4067-86AB-CEE4-0A35-6AEF596A3420}"/>
              </a:ext>
            </a:extLst>
          </p:cNvPr>
          <p:cNvSpPr>
            <a:spLocks noGrp="1"/>
          </p:cNvSpPr>
          <p:nvPr>
            <p:ph idx="1"/>
          </p:nvPr>
        </p:nvSpPr>
        <p:spPr>
          <a:xfrm>
            <a:off x="354013" y="1327759"/>
            <a:ext cx="8339137" cy="4787291"/>
          </a:xfrm>
        </p:spPr>
        <p:txBody>
          <a:bodyPr/>
          <a:lstStyle/>
          <a:p>
            <a:pPr marL="0" marR="0">
              <a:lnSpc>
                <a:spcPct val="150000"/>
              </a:lnSpc>
              <a:spcBef>
                <a:spcPts val="0"/>
              </a:spcBef>
              <a:spcAft>
                <a:spcPts val="0"/>
              </a:spcAft>
            </a:pPr>
            <a:r>
              <a:rPr lang="en-US" sz="1800" dirty="0">
                <a:effectLst/>
                <a:latin typeface="Verdana" panose="020B0604030504040204" pitchFamily="34" charset="0"/>
                <a:ea typeface="Calibri" panose="020F0502020204030204" pitchFamily="34" charset="0"/>
                <a:cs typeface="Times New Roman" panose="02020603050405020304" pitchFamily="18" charset="0"/>
              </a:rPr>
              <a:t>Ask Students the following questions after reviewing parts of the book:</a:t>
            </a:r>
          </a:p>
          <a:p>
            <a:pPr marL="342900" marR="0" lvl="0" indent="-342900">
              <a:lnSpc>
                <a:spcPct val="150000"/>
              </a:lnSpc>
              <a:spcBef>
                <a:spcPts val="0"/>
              </a:spcBef>
              <a:spcAft>
                <a:spcPts val="0"/>
              </a:spcAft>
              <a:buFont typeface="+mj-lt"/>
              <a:buAutoNum type="arabicPeriod"/>
            </a:pPr>
            <a:r>
              <a:rPr lang="en-US" sz="1800" dirty="0">
                <a:effectLst/>
                <a:latin typeface="Verdana" panose="020B0604030504040204" pitchFamily="34" charset="0"/>
                <a:ea typeface="Calibri" panose="020F0502020204030204" pitchFamily="34" charset="0"/>
                <a:cs typeface="Times New Roman" panose="02020603050405020304" pitchFamily="18" charset="0"/>
              </a:rPr>
              <a:t>How do you choose friends you want to spend time with? How do those friends treat others and how do they treat you?</a:t>
            </a:r>
          </a:p>
          <a:p>
            <a:pPr marL="342900" marR="0" lvl="0" indent="-342900">
              <a:lnSpc>
                <a:spcPct val="150000"/>
              </a:lnSpc>
              <a:spcBef>
                <a:spcPts val="0"/>
              </a:spcBef>
              <a:spcAft>
                <a:spcPts val="0"/>
              </a:spcAft>
              <a:buFont typeface="+mj-lt"/>
              <a:buAutoNum type="arabicPeriod"/>
            </a:pPr>
            <a:r>
              <a:rPr lang="en-US" sz="1800" dirty="0">
                <a:effectLst/>
                <a:latin typeface="Verdana" panose="020B0604030504040204" pitchFamily="34" charset="0"/>
                <a:ea typeface="Calibri" panose="020F0502020204030204" pitchFamily="34" charset="0"/>
                <a:cs typeface="Times New Roman" panose="02020603050405020304" pitchFamily="18" charset="0"/>
              </a:rPr>
              <a:t>How can you fill your own bucket at school? At home?</a:t>
            </a:r>
          </a:p>
          <a:p>
            <a:pPr marL="342900" marR="0" lvl="0" indent="-342900">
              <a:lnSpc>
                <a:spcPct val="150000"/>
              </a:lnSpc>
              <a:spcBef>
                <a:spcPts val="0"/>
              </a:spcBef>
              <a:spcAft>
                <a:spcPts val="0"/>
              </a:spcAft>
              <a:buFont typeface="+mj-lt"/>
              <a:buAutoNum type="arabicPeriod"/>
            </a:pPr>
            <a:r>
              <a:rPr lang="en-US" sz="1800" dirty="0">
                <a:effectLst/>
                <a:latin typeface="Verdana" panose="020B0604030504040204" pitchFamily="34" charset="0"/>
                <a:ea typeface="Calibri" panose="020F0502020204030204" pitchFamily="34" charset="0"/>
                <a:cs typeface="Times New Roman" panose="02020603050405020304" pitchFamily="18" charset="0"/>
              </a:rPr>
              <a:t>Who can you talk to about your bucket?</a:t>
            </a:r>
          </a:p>
          <a:p>
            <a:pPr marL="342900" marR="0" lvl="0" indent="-342900">
              <a:lnSpc>
                <a:spcPct val="150000"/>
              </a:lnSpc>
              <a:spcBef>
                <a:spcPts val="0"/>
              </a:spcBef>
              <a:spcAft>
                <a:spcPts val="0"/>
              </a:spcAft>
              <a:buFont typeface="+mj-lt"/>
              <a:buAutoNum type="arabicPeriod"/>
            </a:pPr>
            <a:r>
              <a:rPr lang="en-US" sz="1800" dirty="0">
                <a:effectLst/>
                <a:latin typeface="Verdana" panose="020B0604030504040204" pitchFamily="34" charset="0"/>
                <a:ea typeface="Calibri" panose="020F0502020204030204" pitchFamily="34" charset="0"/>
                <a:cs typeface="Times New Roman" panose="02020603050405020304" pitchFamily="18" charset="0"/>
              </a:rPr>
              <a:t>How can you be better at the second rule: Don’t Dip?</a:t>
            </a:r>
          </a:p>
          <a:p>
            <a:pPr marL="342900" marR="0" lvl="0" indent="-342900">
              <a:lnSpc>
                <a:spcPct val="150000"/>
              </a:lnSpc>
              <a:spcBef>
                <a:spcPts val="0"/>
              </a:spcBef>
              <a:spcAft>
                <a:spcPts val="0"/>
              </a:spcAft>
              <a:buFont typeface="+mj-lt"/>
              <a:buAutoNum type="arabicPeriod"/>
            </a:pPr>
            <a:r>
              <a:rPr lang="en-US" sz="1800" dirty="0">
                <a:effectLst/>
                <a:latin typeface="Verdana" panose="020B0604030504040204" pitchFamily="34" charset="0"/>
                <a:ea typeface="Calibri" panose="020F0502020204030204" pitchFamily="34" charset="0"/>
                <a:cs typeface="Times New Roman" panose="02020603050405020304" pitchFamily="18" charset="0"/>
              </a:rPr>
              <a:t>What can you do when you feel yourself dipping into your own bucket?</a:t>
            </a:r>
          </a:p>
          <a:p>
            <a:pPr marL="342900" marR="0" lvl="0" indent="-342900">
              <a:lnSpc>
                <a:spcPct val="150000"/>
              </a:lnSpc>
              <a:spcBef>
                <a:spcPts val="0"/>
              </a:spcBef>
              <a:spcAft>
                <a:spcPts val="0"/>
              </a:spcAft>
              <a:buFont typeface="+mj-lt"/>
              <a:buAutoNum type="arabicPeriod"/>
            </a:pPr>
            <a:r>
              <a:rPr lang="en-US" sz="1800" dirty="0">
                <a:effectLst/>
                <a:latin typeface="Verdana" panose="020B0604030504040204" pitchFamily="34" charset="0"/>
                <a:ea typeface="Calibri" panose="020F0502020204030204" pitchFamily="34" charset="0"/>
                <a:cs typeface="Times New Roman" panose="02020603050405020304" pitchFamily="18" charset="0"/>
              </a:rPr>
              <a:t>Have you learned the law of the lid? </a:t>
            </a:r>
          </a:p>
          <a:p>
            <a:pPr marL="342900" marR="0" lvl="0" indent="-342900">
              <a:lnSpc>
                <a:spcPct val="150000"/>
              </a:lnSpc>
              <a:spcBef>
                <a:spcPts val="0"/>
              </a:spcBef>
              <a:spcAft>
                <a:spcPts val="0"/>
              </a:spcAft>
              <a:buFont typeface="+mj-lt"/>
              <a:buAutoNum type="arabicPeriod"/>
            </a:pPr>
            <a:r>
              <a:rPr lang="en-US" sz="1800" dirty="0">
                <a:effectLst/>
                <a:latin typeface="Verdana" panose="020B0604030504040204" pitchFamily="34" charset="0"/>
                <a:ea typeface="Calibri" panose="020F0502020204030204" pitchFamily="34" charset="0"/>
                <a:cs typeface="Times New Roman" panose="02020603050405020304" pitchFamily="18" charset="0"/>
              </a:rPr>
              <a:t>Can you think of a time when you used your lid to protect yourself or others?</a:t>
            </a:r>
          </a:p>
          <a:p>
            <a:pPr>
              <a:lnSpc>
                <a:spcPct val="150000"/>
              </a:lnSpc>
            </a:pPr>
            <a:endParaRPr lang="en-US" dirty="0"/>
          </a:p>
        </p:txBody>
      </p:sp>
      <p:sp>
        <p:nvSpPr>
          <p:cNvPr id="4" name="Slide Number Placeholder 3">
            <a:extLst>
              <a:ext uri="{FF2B5EF4-FFF2-40B4-BE49-F238E27FC236}">
                <a16:creationId xmlns:a16="http://schemas.microsoft.com/office/drawing/2014/main" id="{4357048B-8AA1-F960-BAC4-4EC44B8D9FD3}"/>
              </a:ext>
            </a:extLst>
          </p:cNvPr>
          <p:cNvSpPr>
            <a:spLocks noGrp="1"/>
          </p:cNvSpPr>
          <p:nvPr>
            <p:ph type="sldNum" sz="quarter" idx="10"/>
          </p:nvPr>
        </p:nvSpPr>
        <p:spPr/>
        <p:txBody>
          <a:bodyPr/>
          <a:lstStyle/>
          <a:p>
            <a:pPr>
              <a:defRPr/>
            </a:pPr>
            <a:fld id="{DD7D3D9F-483B-4D2E-9546-1BB0A0DE023F}" type="slidenum">
              <a:rPr lang="en-US" smtClean="0"/>
              <a:pPr>
                <a:defRPr/>
              </a:pPr>
              <a:t>36</a:t>
            </a:fld>
            <a:endParaRPr lang="en-US"/>
          </a:p>
        </p:txBody>
      </p:sp>
      <p:sp>
        <p:nvSpPr>
          <p:cNvPr id="5" name="Footer Placeholder 4">
            <a:extLst>
              <a:ext uri="{FF2B5EF4-FFF2-40B4-BE49-F238E27FC236}">
                <a16:creationId xmlns:a16="http://schemas.microsoft.com/office/drawing/2014/main" id="{3724D199-CAD4-8E79-8455-B7FC8C4D87E8}"/>
              </a:ext>
            </a:extLst>
          </p:cNvPr>
          <p:cNvSpPr>
            <a:spLocks noGrp="1"/>
          </p:cNvSpPr>
          <p:nvPr>
            <p:ph type="ftr" sz="quarter" idx="11"/>
          </p:nvPr>
        </p:nvSpPr>
        <p:spPr/>
        <p:txBody>
          <a:bodyPr/>
          <a:lstStyle/>
          <a:p>
            <a:pPr>
              <a:defRPr/>
            </a:pPr>
            <a:r>
              <a:rPr lang="en-US"/>
              <a:t>Have You Filled a Bucket Today? Buckets, Dippers, and Lids |  ©2021 YMCA/Project Cornerstone </a:t>
            </a:r>
            <a:endParaRPr lang="en-US">
              <a:solidFill>
                <a:schemeClr val="bg2"/>
              </a:solidFill>
            </a:endParaRPr>
          </a:p>
        </p:txBody>
      </p:sp>
    </p:spTree>
    <p:extLst>
      <p:ext uri="{BB962C8B-B14F-4D97-AF65-F5344CB8AC3E}">
        <p14:creationId xmlns:p14="http://schemas.microsoft.com/office/powerpoint/2010/main" val="2680043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74" y="491391"/>
            <a:ext cx="8339137" cy="5469793"/>
          </a:xfrm>
          <a:solidFill>
            <a:srgbClr val="DD5828"/>
          </a:solidFill>
        </p:spPr>
        <p:txBody>
          <a:bodyPr/>
          <a:lstStyle/>
          <a:p>
            <a:pPr algn="ctr"/>
            <a:endParaRPr lang="en-US" sz="1000" b="1" dirty="0"/>
          </a:p>
          <a:p>
            <a:pPr algn="ctr"/>
            <a:endParaRPr lang="en-US" sz="1000" b="1" dirty="0"/>
          </a:p>
          <a:p>
            <a:pPr algn="ctr"/>
            <a:endParaRPr lang="en-US" sz="1000" b="1" dirty="0"/>
          </a:p>
          <a:p>
            <a:pPr algn="ctr"/>
            <a:endParaRPr lang="en-US" sz="1000" b="1" dirty="0"/>
          </a:p>
          <a:p>
            <a:pPr algn="ctr"/>
            <a:endParaRPr lang="en-US" sz="1000" b="1" dirty="0"/>
          </a:p>
          <a:p>
            <a:pPr algn="ctr"/>
            <a:r>
              <a:rPr lang="en-US" sz="6000" b="1" dirty="0">
                <a:solidFill>
                  <a:schemeClr val="bg1"/>
                </a:solidFill>
              </a:rPr>
              <a:t>Activity Ideas</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37</a:t>
            </a:fld>
            <a:endParaRPr lang="en-US"/>
          </a:p>
        </p:txBody>
      </p:sp>
      <p:sp>
        <p:nvSpPr>
          <p:cNvPr id="5" name="Footer Placeholder 4"/>
          <p:cNvSpPr>
            <a:spLocks noGrp="1"/>
          </p:cNvSpPr>
          <p:nvPr>
            <p:ph type="ftr" sz="quarter" idx="11"/>
          </p:nvPr>
        </p:nvSpPr>
        <p:spPr>
          <a:xfrm>
            <a:off x="568324" y="6356350"/>
            <a:ext cx="5396377" cy="287338"/>
          </a:xfrm>
        </p:spPr>
        <p:txBody>
          <a:bodyPr/>
          <a:lstStyle/>
          <a:p>
            <a:pPr>
              <a:defRPr/>
            </a:pPr>
            <a:r>
              <a:rPr lang="en-US" dirty="0"/>
              <a:t>Have You Filled a Bucket Today? Buckets, Dippers, and Lids |  ©2024 YMCA/Project Cornerstone </a:t>
            </a:r>
            <a:endParaRPr lang="en-US" dirty="0">
              <a:solidFill>
                <a:schemeClr val="bg2"/>
              </a:solidFill>
            </a:endParaRPr>
          </a:p>
        </p:txBody>
      </p:sp>
    </p:spTree>
    <p:extLst>
      <p:ext uri="{BB962C8B-B14F-4D97-AF65-F5344CB8AC3E}">
        <p14:creationId xmlns:p14="http://schemas.microsoft.com/office/powerpoint/2010/main" val="25747416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accent2"/>
                </a:solidFill>
              </a:rPr>
              <a:t>What would you do?</a:t>
            </a:r>
          </a:p>
        </p:txBody>
      </p:sp>
      <p:sp>
        <p:nvSpPr>
          <p:cNvPr id="3" name="Content Placeholder 2">
            <a:extLst>
              <a:ext uri="{FF2B5EF4-FFF2-40B4-BE49-F238E27FC236}">
                <a16:creationId xmlns:a16="http://schemas.microsoft.com/office/drawing/2014/main" id="{7DD51211-1183-6F0B-B52C-7DC359FE0309}"/>
              </a:ext>
            </a:extLst>
          </p:cNvPr>
          <p:cNvSpPr>
            <a:spLocks noGrp="1"/>
          </p:cNvSpPr>
          <p:nvPr>
            <p:ph idx="1"/>
          </p:nvPr>
        </p:nvSpPr>
        <p:spPr/>
        <p:txBody>
          <a:bodyPr/>
          <a:lstStyle/>
          <a:p>
            <a:r>
              <a:rPr lang="en-US" dirty="0"/>
              <a:t>In the lesson plan, this is listed for K-2, but you can always adapt any part of the lesson to different ages, and role playing is always a powerful teacher!</a:t>
            </a:r>
          </a:p>
          <a:p>
            <a:endParaRPr lang="en-US" dirty="0"/>
          </a:p>
          <a:p>
            <a:pPr>
              <a:buFontTx/>
              <a:buChar char="-"/>
            </a:pPr>
            <a:r>
              <a:rPr lang="en-US" dirty="0"/>
              <a:t>Adapt to their experiences</a:t>
            </a:r>
          </a:p>
          <a:p>
            <a:pPr>
              <a:buFontTx/>
              <a:buChar char="-"/>
            </a:pPr>
            <a:r>
              <a:rPr lang="en-US" dirty="0"/>
              <a:t>Come with examples ready to go</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38</a:t>
            </a:fld>
            <a:endParaRPr lang="en-US"/>
          </a:p>
        </p:txBody>
      </p:sp>
      <p:sp>
        <p:nvSpPr>
          <p:cNvPr id="5" name="Footer Placeholder 4"/>
          <p:cNvSpPr>
            <a:spLocks noGrp="1"/>
          </p:cNvSpPr>
          <p:nvPr>
            <p:ph type="ftr" sz="quarter" idx="11"/>
          </p:nvPr>
        </p:nvSpPr>
        <p:spPr/>
        <p:txBody>
          <a:bodyPr/>
          <a:lstStyle/>
          <a:p>
            <a:pPr>
              <a:defRPr/>
            </a:pPr>
            <a:r>
              <a:rPr lang="en-US" dirty="0"/>
              <a:t>Have You Filled a Bucket Today? Buckets, Dippers, and Lids |  ©2024 YMCA/Project Cornerstone </a:t>
            </a:r>
            <a:endParaRPr lang="en-US" dirty="0">
              <a:solidFill>
                <a:schemeClr val="bg2"/>
              </a:solidFill>
            </a:endParaRPr>
          </a:p>
        </p:txBody>
      </p:sp>
    </p:spTree>
    <p:extLst>
      <p:ext uri="{BB962C8B-B14F-4D97-AF65-F5344CB8AC3E}">
        <p14:creationId xmlns:p14="http://schemas.microsoft.com/office/powerpoint/2010/main" val="8796551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D6936-E5F8-52C5-A1B6-1792F3012B2A}"/>
              </a:ext>
            </a:extLst>
          </p:cNvPr>
          <p:cNvSpPr>
            <a:spLocks noGrp="1"/>
          </p:cNvSpPr>
          <p:nvPr>
            <p:ph type="title"/>
          </p:nvPr>
        </p:nvSpPr>
        <p:spPr/>
        <p:txBody>
          <a:bodyPr/>
          <a:lstStyle/>
          <a:p>
            <a:r>
              <a:rPr lang="en-US" sz="3200" dirty="0"/>
              <a:t>Name Game Bucket Filling</a:t>
            </a:r>
          </a:p>
        </p:txBody>
      </p:sp>
      <p:sp>
        <p:nvSpPr>
          <p:cNvPr id="3" name="Content Placeholder 2">
            <a:extLst>
              <a:ext uri="{FF2B5EF4-FFF2-40B4-BE49-F238E27FC236}">
                <a16:creationId xmlns:a16="http://schemas.microsoft.com/office/drawing/2014/main" id="{81D5308E-E495-844D-8DBD-23AF0316B345}"/>
              </a:ext>
            </a:extLst>
          </p:cNvPr>
          <p:cNvSpPr>
            <a:spLocks noGrp="1"/>
          </p:cNvSpPr>
          <p:nvPr>
            <p:ph idx="1"/>
          </p:nvPr>
        </p:nvSpPr>
        <p:spPr>
          <a:xfrm>
            <a:off x="328613" y="950760"/>
            <a:ext cx="8339137" cy="4375150"/>
          </a:xfrm>
        </p:spPr>
        <p:txBody>
          <a:bodyPr/>
          <a:lstStyle/>
          <a:p>
            <a:r>
              <a:rPr lang="en-US" dirty="0"/>
              <a:t>Give students practice in giving and receiving compliments.</a:t>
            </a:r>
          </a:p>
          <a:p>
            <a:pPr>
              <a:buFontTx/>
              <a:buChar char="-"/>
            </a:pPr>
            <a:r>
              <a:rPr lang="en-US" dirty="0"/>
              <a:t>A positive way to start building relationships within the classroom. </a:t>
            </a:r>
          </a:p>
          <a:p>
            <a:pPr>
              <a:buFontTx/>
              <a:buChar char="-"/>
            </a:pPr>
            <a:endParaRPr lang="en-US" dirty="0"/>
          </a:p>
          <a:p>
            <a:pPr>
              <a:buFontTx/>
              <a:buChar char="-"/>
            </a:pPr>
            <a:r>
              <a:rPr lang="en-US" dirty="0"/>
              <a:t>Set them up for success with a word bank you post up in the room and walk around with them while they are completing this activity</a:t>
            </a:r>
          </a:p>
          <a:p>
            <a:pPr>
              <a:buFontTx/>
              <a:buChar char="-"/>
            </a:pPr>
            <a:endParaRPr lang="en-US" dirty="0"/>
          </a:p>
          <a:p>
            <a:pPr>
              <a:buFontTx/>
              <a:buChar char="-"/>
            </a:pPr>
            <a:r>
              <a:rPr lang="en-US" dirty="0"/>
              <a:t>An adaptation can also be to have them only pass their papers around to individuals sitting at their table with them. </a:t>
            </a:r>
          </a:p>
          <a:p>
            <a:pPr>
              <a:buFontTx/>
              <a:buChar char="-"/>
            </a:pPr>
            <a:endParaRPr lang="en-US" dirty="0"/>
          </a:p>
          <a:p>
            <a:pPr marL="0" indent="0"/>
            <a:r>
              <a:rPr lang="en-US" dirty="0"/>
              <a:t>https://www.youtube.com/watch?v=u6p8PbXxqZ4</a:t>
            </a:r>
          </a:p>
        </p:txBody>
      </p:sp>
      <p:sp>
        <p:nvSpPr>
          <p:cNvPr id="4" name="Slide Number Placeholder 3">
            <a:extLst>
              <a:ext uri="{FF2B5EF4-FFF2-40B4-BE49-F238E27FC236}">
                <a16:creationId xmlns:a16="http://schemas.microsoft.com/office/drawing/2014/main" id="{09F26F35-4F5F-3E26-0D14-19E2A6FE8374}"/>
              </a:ext>
            </a:extLst>
          </p:cNvPr>
          <p:cNvSpPr>
            <a:spLocks noGrp="1"/>
          </p:cNvSpPr>
          <p:nvPr>
            <p:ph type="sldNum" sz="quarter" idx="10"/>
          </p:nvPr>
        </p:nvSpPr>
        <p:spPr/>
        <p:txBody>
          <a:bodyPr/>
          <a:lstStyle/>
          <a:p>
            <a:pPr>
              <a:defRPr/>
            </a:pPr>
            <a:fld id="{DD7D3D9F-483B-4D2E-9546-1BB0A0DE023F}" type="slidenum">
              <a:rPr lang="en-US" smtClean="0"/>
              <a:pPr>
                <a:defRPr/>
              </a:pPr>
              <a:t>39</a:t>
            </a:fld>
            <a:endParaRPr lang="en-US"/>
          </a:p>
        </p:txBody>
      </p:sp>
      <p:sp>
        <p:nvSpPr>
          <p:cNvPr id="5" name="Footer Placeholder 4">
            <a:extLst>
              <a:ext uri="{FF2B5EF4-FFF2-40B4-BE49-F238E27FC236}">
                <a16:creationId xmlns:a16="http://schemas.microsoft.com/office/drawing/2014/main" id="{67CCBEFF-044D-B564-A506-32D0103C7C7F}"/>
              </a:ext>
            </a:extLst>
          </p:cNvPr>
          <p:cNvSpPr>
            <a:spLocks noGrp="1"/>
          </p:cNvSpPr>
          <p:nvPr>
            <p:ph type="ftr" sz="quarter" idx="11"/>
          </p:nvPr>
        </p:nvSpPr>
        <p:spPr/>
        <p:txBody>
          <a:bodyPr/>
          <a:lstStyle/>
          <a:p>
            <a:pPr>
              <a:defRPr/>
            </a:pPr>
            <a:r>
              <a:rPr lang="en-US"/>
              <a:t>Have You Filled a Bucket Today? Buckets, Dippers, and Lids |  ©2021 YMCA/Project Cornerstone </a:t>
            </a:r>
            <a:endParaRPr lang="en-US">
              <a:solidFill>
                <a:schemeClr val="bg2"/>
              </a:solidFill>
            </a:endParaRPr>
          </a:p>
        </p:txBody>
      </p:sp>
    </p:spTree>
    <p:extLst>
      <p:ext uri="{BB962C8B-B14F-4D97-AF65-F5344CB8AC3E}">
        <p14:creationId xmlns:p14="http://schemas.microsoft.com/office/powerpoint/2010/main" val="2471592144"/>
      </p:ext>
    </p:extLst>
  </p:cSld>
  <p:clrMapOvr>
    <a:masterClrMapping/>
  </p:clrMapOvr>
  <mc:AlternateContent xmlns:mc="http://schemas.openxmlformats.org/markup-compatibility/2006" xmlns:p14="http://schemas.microsoft.com/office/powerpoint/2010/main">
    <mc:Choice Requires="p14">
      <p:transition spd="slow" p14:dur="2000" advTm="138691"/>
    </mc:Choice>
    <mc:Fallback xmlns="">
      <p:transition spd="slow" advTm="13869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E82C1-1EB8-4B2E-C416-E711A48B0716}"/>
              </a:ext>
            </a:extLst>
          </p:cNvPr>
          <p:cNvSpPr>
            <a:spLocks noGrp="1"/>
          </p:cNvSpPr>
          <p:nvPr>
            <p:ph type="title"/>
          </p:nvPr>
        </p:nvSpPr>
        <p:spPr/>
        <p:txBody>
          <a:bodyPr/>
          <a:lstStyle/>
          <a:p>
            <a:r>
              <a:rPr lang="en-US" sz="4000" dirty="0">
                <a:solidFill>
                  <a:schemeClr val="accent2"/>
                </a:solidFill>
              </a:rPr>
              <a:t>The Role of the Volunteer</a:t>
            </a:r>
          </a:p>
        </p:txBody>
      </p:sp>
      <p:sp>
        <p:nvSpPr>
          <p:cNvPr id="3" name="Content Placeholder 2">
            <a:extLst>
              <a:ext uri="{FF2B5EF4-FFF2-40B4-BE49-F238E27FC236}">
                <a16:creationId xmlns:a16="http://schemas.microsoft.com/office/drawing/2014/main" id="{AE71D3A0-E216-D89F-4CEF-83608C193A32}"/>
              </a:ext>
            </a:extLst>
          </p:cNvPr>
          <p:cNvSpPr>
            <a:spLocks noGrp="1"/>
          </p:cNvSpPr>
          <p:nvPr>
            <p:ph idx="1"/>
          </p:nvPr>
        </p:nvSpPr>
        <p:spPr/>
        <p:txBody>
          <a:bodyPr/>
          <a:lstStyle/>
          <a:p>
            <a:pPr>
              <a:buFontTx/>
              <a:buChar char="-"/>
            </a:pPr>
            <a:r>
              <a:rPr lang="en-US" sz="2800" dirty="0"/>
              <a:t>You are a Bucket Filler!</a:t>
            </a:r>
          </a:p>
          <a:p>
            <a:pPr>
              <a:buFontTx/>
              <a:buChar char="-"/>
            </a:pPr>
            <a:r>
              <a:rPr lang="en-US" sz="2800" dirty="0"/>
              <a:t>You are an example to these children!</a:t>
            </a:r>
          </a:p>
          <a:p>
            <a:pPr>
              <a:buFontTx/>
              <a:buChar char="-"/>
            </a:pPr>
            <a:r>
              <a:rPr lang="en-US" sz="2800" dirty="0"/>
              <a:t>You are an empathetic and active listener!</a:t>
            </a:r>
          </a:p>
          <a:p>
            <a:pPr>
              <a:buFontTx/>
              <a:buChar char="-"/>
            </a:pPr>
            <a:r>
              <a:rPr lang="en-US" sz="2800" dirty="0"/>
              <a:t>You are helping to create a positive and supportive classroom climate!</a:t>
            </a:r>
          </a:p>
        </p:txBody>
      </p:sp>
      <p:sp>
        <p:nvSpPr>
          <p:cNvPr id="4" name="Slide Number Placeholder 3">
            <a:extLst>
              <a:ext uri="{FF2B5EF4-FFF2-40B4-BE49-F238E27FC236}">
                <a16:creationId xmlns:a16="http://schemas.microsoft.com/office/drawing/2014/main" id="{0091A829-A4A0-D5B1-1216-E62A75B436FC}"/>
              </a:ext>
            </a:extLst>
          </p:cNvPr>
          <p:cNvSpPr>
            <a:spLocks noGrp="1"/>
          </p:cNvSpPr>
          <p:nvPr>
            <p:ph type="sldNum" sz="quarter" idx="10"/>
          </p:nvPr>
        </p:nvSpPr>
        <p:spPr/>
        <p:txBody>
          <a:bodyPr/>
          <a:lstStyle/>
          <a:p>
            <a:pPr>
              <a:defRPr/>
            </a:pPr>
            <a:fld id="{DD7D3D9F-483B-4D2E-9546-1BB0A0DE023F}" type="slidenum">
              <a:rPr lang="en-US" smtClean="0"/>
              <a:pPr>
                <a:defRPr/>
              </a:pPr>
              <a:t>4</a:t>
            </a:fld>
            <a:endParaRPr lang="en-US" dirty="0"/>
          </a:p>
        </p:txBody>
      </p:sp>
      <p:sp>
        <p:nvSpPr>
          <p:cNvPr id="5" name="Footer Placeholder 4">
            <a:extLst>
              <a:ext uri="{FF2B5EF4-FFF2-40B4-BE49-F238E27FC236}">
                <a16:creationId xmlns:a16="http://schemas.microsoft.com/office/drawing/2014/main" id="{308DC5F3-6A71-2D13-EE54-3DA4C4524515}"/>
              </a:ext>
            </a:extLst>
          </p:cNvPr>
          <p:cNvSpPr>
            <a:spLocks noGrp="1"/>
          </p:cNvSpPr>
          <p:nvPr>
            <p:ph type="ftr" sz="quarter" idx="11"/>
          </p:nvPr>
        </p:nvSpPr>
        <p:spPr/>
        <p:txBody>
          <a:bodyPr/>
          <a:lstStyle/>
          <a:p>
            <a:pPr>
              <a:defRPr/>
            </a:pPr>
            <a:r>
              <a:rPr lang="en-US"/>
              <a:t>Have You Filled a Bucket Today? Buckets, Dippers, and Lids |  ©2021 YMCA/Project Cornerstone </a:t>
            </a:r>
            <a:endParaRPr lang="en-US" dirty="0">
              <a:solidFill>
                <a:schemeClr val="bg2"/>
              </a:solidFill>
            </a:endParaRPr>
          </a:p>
        </p:txBody>
      </p:sp>
    </p:spTree>
    <p:extLst>
      <p:ext uri="{BB962C8B-B14F-4D97-AF65-F5344CB8AC3E}">
        <p14:creationId xmlns:p14="http://schemas.microsoft.com/office/powerpoint/2010/main" val="10699208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ED4A4-F147-98CE-17C0-A4BA2528A986}"/>
              </a:ext>
            </a:extLst>
          </p:cNvPr>
          <p:cNvSpPr>
            <a:spLocks noGrp="1"/>
          </p:cNvSpPr>
          <p:nvPr>
            <p:ph type="title"/>
          </p:nvPr>
        </p:nvSpPr>
        <p:spPr/>
        <p:txBody>
          <a:bodyPr/>
          <a:lstStyle/>
          <a:p>
            <a:r>
              <a:rPr lang="en-US" sz="3200" dirty="0">
                <a:solidFill>
                  <a:schemeClr val="accent2"/>
                </a:solidFill>
              </a:rPr>
              <a:t>We Choose Bucket Filling </a:t>
            </a:r>
          </a:p>
        </p:txBody>
      </p:sp>
      <p:sp>
        <p:nvSpPr>
          <p:cNvPr id="6" name="Content Placeholder 5">
            <a:extLst>
              <a:ext uri="{FF2B5EF4-FFF2-40B4-BE49-F238E27FC236}">
                <a16:creationId xmlns:a16="http://schemas.microsoft.com/office/drawing/2014/main" id="{77FF8559-3318-9C7A-1D8A-4CCA8722FB7D}"/>
              </a:ext>
            </a:extLst>
          </p:cNvPr>
          <p:cNvSpPr>
            <a:spLocks noGrp="1"/>
          </p:cNvSpPr>
          <p:nvPr>
            <p:ph idx="1"/>
          </p:nvPr>
        </p:nvSpPr>
        <p:spPr/>
        <p:txBody>
          <a:bodyPr/>
          <a:lstStyle/>
          <a:p>
            <a:r>
              <a:rPr lang="en-US" dirty="0"/>
              <a:t>https://www.youtube.com/watch?v=Re26Ag2g0hw</a:t>
            </a:r>
          </a:p>
        </p:txBody>
      </p:sp>
      <p:sp>
        <p:nvSpPr>
          <p:cNvPr id="4" name="Slide Number Placeholder 3">
            <a:extLst>
              <a:ext uri="{FF2B5EF4-FFF2-40B4-BE49-F238E27FC236}">
                <a16:creationId xmlns:a16="http://schemas.microsoft.com/office/drawing/2014/main" id="{84590EAE-2708-23EC-B969-DD1277965C57}"/>
              </a:ext>
            </a:extLst>
          </p:cNvPr>
          <p:cNvSpPr>
            <a:spLocks noGrp="1"/>
          </p:cNvSpPr>
          <p:nvPr>
            <p:ph type="sldNum" sz="quarter" idx="10"/>
          </p:nvPr>
        </p:nvSpPr>
        <p:spPr/>
        <p:txBody>
          <a:bodyPr/>
          <a:lstStyle/>
          <a:p>
            <a:pPr>
              <a:defRPr/>
            </a:pPr>
            <a:fld id="{DD7D3D9F-483B-4D2E-9546-1BB0A0DE023F}" type="slidenum">
              <a:rPr lang="en-US" smtClean="0"/>
              <a:pPr>
                <a:defRPr/>
              </a:pPr>
              <a:t>40</a:t>
            </a:fld>
            <a:endParaRPr lang="en-US"/>
          </a:p>
        </p:txBody>
      </p:sp>
      <p:sp>
        <p:nvSpPr>
          <p:cNvPr id="5" name="Footer Placeholder 4">
            <a:extLst>
              <a:ext uri="{FF2B5EF4-FFF2-40B4-BE49-F238E27FC236}">
                <a16:creationId xmlns:a16="http://schemas.microsoft.com/office/drawing/2014/main" id="{45428493-0D66-948C-CB1E-99753B32C4A4}"/>
              </a:ext>
            </a:extLst>
          </p:cNvPr>
          <p:cNvSpPr>
            <a:spLocks noGrp="1"/>
          </p:cNvSpPr>
          <p:nvPr>
            <p:ph type="ftr" sz="quarter" idx="11"/>
          </p:nvPr>
        </p:nvSpPr>
        <p:spPr/>
        <p:txBody>
          <a:bodyPr/>
          <a:lstStyle/>
          <a:p>
            <a:pPr>
              <a:defRPr/>
            </a:pPr>
            <a:r>
              <a:rPr lang="en-US"/>
              <a:t>Have You Filled a Bucket Today? Buckets, Dippers, and Lids |  ©2021 YMCA/Project Cornerstone </a:t>
            </a:r>
            <a:endParaRPr lang="en-US">
              <a:solidFill>
                <a:schemeClr val="bg2"/>
              </a:solidFill>
            </a:endParaRPr>
          </a:p>
        </p:txBody>
      </p:sp>
    </p:spTree>
    <p:extLst>
      <p:ext uri="{BB962C8B-B14F-4D97-AF65-F5344CB8AC3E}">
        <p14:creationId xmlns:p14="http://schemas.microsoft.com/office/powerpoint/2010/main" val="7516733"/>
      </p:ext>
    </p:extLst>
  </p:cSld>
  <p:clrMapOvr>
    <a:masterClrMapping/>
  </p:clrMapOvr>
  <mc:AlternateContent xmlns:mc="http://schemas.openxmlformats.org/markup-compatibility/2006" xmlns:p14="http://schemas.microsoft.com/office/powerpoint/2010/main">
    <mc:Choice Requires="p14">
      <p:transition spd="slow" p14:dur="2000" advTm="300116"/>
    </mc:Choice>
    <mc:Fallback xmlns="">
      <p:transition spd="slow" advTm="300116"/>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74" y="491391"/>
            <a:ext cx="8339137" cy="5469793"/>
          </a:xfrm>
          <a:solidFill>
            <a:srgbClr val="DD5828"/>
          </a:solidFill>
        </p:spPr>
        <p:txBody>
          <a:bodyPr/>
          <a:lstStyle/>
          <a:p>
            <a:pPr algn="ctr"/>
            <a:endParaRPr lang="en-US" sz="1000" b="1" dirty="0"/>
          </a:p>
          <a:p>
            <a:pPr algn="ctr"/>
            <a:endParaRPr lang="en-US" sz="1000" b="1" dirty="0"/>
          </a:p>
          <a:p>
            <a:pPr algn="ctr"/>
            <a:endParaRPr lang="en-US" sz="1000" b="1" dirty="0"/>
          </a:p>
          <a:p>
            <a:pPr algn="ctr"/>
            <a:endParaRPr lang="en-US" sz="1000" b="1" dirty="0"/>
          </a:p>
          <a:p>
            <a:pPr algn="ctr"/>
            <a:endParaRPr lang="en-US" sz="1000" b="1" dirty="0"/>
          </a:p>
          <a:p>
            <a:pPr algn="ctr"/>
            <a:r>
              <a:rPr lang="en-US" sz="6000" b="1" dirty="0">
                <a:solidFill>
                  <a:schemeClr val="bg1"/>
                </a:solidFill>
              </a:rPr>
              <a:t>Closing:</a:t>
            </a:r>
          </a:p>
          <a:p>
            <a:pPr algn="ctr"/>
            <a:r>
              <a:rPr lang="en-US" sz="6000" b="1" dirty="0">
                <a:solidFill>
                  <a:schemeClr val="bg1"/>
                </a:solidFill>
              </a:rPr>
              <a:t>3-Minute Huddle</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41</a:t>
            </a:fld>
            <a:endParaRPr lang="en-US"/>
          </a:p>
        </p:txBody>
      </p:sp>
      <p:sp>
        <p:nvSpPr>
          <p:cNvPr id="5" name="Footer Placeholder 4"/>
          <p:cNvSpPr>
            <a:spLocks noGrp="1"/>
          </p:cNvSpPr>
          <p:nvPr>
            <p:ph type="ftr" sz="quarter" idx="11"/>
          </p:nvPr>
        </p:nvSpPr>
        <p:spPr>
          <a:xfrm>
            <a:off x="568325" y="6366608"/>
            <a:ext cx="5607392" cy="277079"/>
          </a:xfrm>
        </p:spPr>
        <p:txBody>
          <a:bodyPr/>
          <a:lstStyle/>
          <a:p>
            <a:pPr>
              <a:defRPr/>
            </a:pPr>
            <a:r>
              <a:rPr lang="en-US" dirty="0"/>
              <a:t>Have You Filled a Bucket Today? Buckets, Dippers, and Lids |  ©2024 YMCA/Project Cornerstone </a:t>
            </a:r>
            <a:endParaRPr lang="en-US" dirty="0">
              <a:solidFill>
                <a:schemeClr val="bg2"/>
              </a:solidFill>
            </a:endParaRPr>
          </a:p>
        </p:txBody>
      </p:sp>
    </p:spTree>
    <p:extLst>
      <p:ext uri="{BB962C8B-B14F-4D97-AF65-F5344CB8AC3E}">
        <p14:creationId xmlns:p14="http://schemas.microsoft.com/office/powerpoint/2010/main" val="25747416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613" y="328613"/>
            <a:ext cx="8374062" cy="1136393"/>
          </a:xfrm>
        </p:spPr>
        <p:txBody>
          <a:bodyPr/>
          <a:lstStyle/>
          <a:p>
            <a:pPr marL="0">
              <a:spcBef>
                <a:spcPts val="0"/>
              </a:spcBef>
            </a:pPr>
            <a:r>
              <a:rPr lang="en-US" sz="4000" dirty="0"/>
              <a:t>Reflection</a:t>
            </a:r>
            <a:endParaRPr lang="en-US" sz="2400"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42</a:t>
            </a:fld>
            <a:endParaRPr lang="en-US"/>
          </a:p>
        </p:txBody>
      </p:sp>
      <p:sp>
        <p:nvSpPr>
          <p:cNvPr id="5" name="Footer Placeholder 4"/>
          <p:cNvSpPr>
            <a:spLocks noGrp="1"/>
          </p:cNvSpPr>
          <p:nvPr>
            <p:ph type="ftr" sz="quarter" idx="11"/>
          </p:nvPr>
        </p:nvSpPr>
        <p:spPr>
          <a:xfrm>
            <a:off x="568325" y="6266733"/>
            <a:ext cx="5452647" cy="376955"/>
          </a:xfrm>
        </p:spPr>
        <p:txBody>
          <a:bodyPr/>
          <a:lstStyle/>
          <a:p>
            <a:pPr>
              <a:defRPr/>
            </a:pPr>
            <a:r>
              <a:rPr lang="en-US" dirty="0"/>
              <a:t>Have You Filled a Bucket Today? Buckets, Dippers, and Lids |  ©2024 YMCA/Project Cornerstone </a:t>
            </a:r>
            <a:endParaRPr lang="en-US" dirty="0">
              <a:solidFill>
                <a:schemeClr val="bg2"/>
              </a:solidFill>
            </a:endParaRPr>
          </a:p>
        </p:txBody>
      </p:sp>
      <p:sp>
        <p:nvSpPr>
          <p:cNvPr id="3" name="Content Placeholder 2">
            <a:extLst>
              <a:ext uri="{FF2B5EF4-FFF2-40B4-BE49-F238E27FC236}">
                <a16:creationId xmlns:a16="http://schemas.microsoft.com/office/drawing/2014/main" id="{D71803BE-C340-C213-603A-1FA7AB730FBC}"/>
              </a:ext>
            </a:extLst>
          </p:cNvPr>
          <p:cNvSpPr>
            <a:spLocks noGrp="1"/>
          </p:cNvSpPr>
          <p:nvPr>
            <p:ph idx="1"/>
          </p:nvPr>
        </p:nvSpPr>
        <p:spPr>
          <a:xfrm>
            <a:off x="354013" y="1465006"/>
            <a:ext cx="8339137" cy="4650044"/>
          </a:xfrm>
        </p:spPr>
        <p:txBody>
          <a:bodyPr/>
          <a:lstStyle/>
          <a:p>
            <a:r>
              <a:rPr lang="en-US" dirty="0"/>
              <a:t>Set an intention individually or as a class for the day, week, month, year.</a:t>
            </a:r>
          </a:p>
          <a:p>
            <a:endParaRPr lang="en-US" dirty="0"/>
          </a:p>
          <a:p>
            <a:pPr marL="0" marR="0">
              <a:spcBef>
                <a:spcPts val="0"/>
              </a:spcBef>
              <a:spcAft>
                <a:spcPts val="0"/>
              </a:spcAft>
            </a:pPr>
            <a:r>
              <a:rPr lang="en-US" sz="1800" dirty="0">
                <a:effectLst/>
                <a:latin typeface="Verdana" panose="020B0604030504040204" pitchFamily="34" charset="0"/>
                <a:ea typeface="Calibri" panose="020F0502020204030204" pitchFamily="34" charset="0"/>
                <a:cs typeface="Times New Roman" panose="02020603050405020304" pitchFamily="18" charset="0"/>
              </a:rPr>
              <a:t>Ask the students to close their eyes and think about a that they would like to put in someone’s bucket today. Keep their eyes closed and ask students to think again how it feels when someone dips from their bucket. What could students </a:t>
            </a:r>
            <a:r>
              <a:rPr lang="en-US" sz="1800" i="1" dirty="0">
                <a:effectLst/>
                <a:latin typeface="Verdana" panose="020B0604030504040204" pitchFamily="34" charset="0"/>
                <a:ea typeface="Calibri" panose="020F0502020204030204" pitchFamily="34" charset="0"/>
                <a:cs typeface="Times New Roman" panose="02020603050405020304" pitchFamily="18" charset="0"/>
              </a:rPr>
              <a:t>say</a:t>
            </a:r>
            <a:r>
              <a:rPr lang="en-US" sz="1800" dirty="0">
                <a:effectLst/>
                <a:latin typeface="Verdana" panose="020B0604030504040204" pitchFamily="34" charset="0"/>
                <a:ea typeface="Calibri" panose="020F0502020204030204" pitchFamily="34" charset="0"/>
                <a:cs typeface="Times New Roman" panose="02020603050405020304" pitchFamily="18" charset="0"/>
              </a:rPr>
              <a:t> or </a:t>
            </a:r>
            <a:r>
              <a:rPr lang="en-US" sz="1800" i="1" dirty="0">
                <a:effectLst/>
                <a:latin typeface="Verdana" panose="020B0604030504040204" pitchFamily="34" charset="0"/>
                <a:ea typeface="Calibri" panose="020F0502020204030204" pitchFamily="34" charset="0"/>
                <a:cs typeface="Times New Roman" panose="02020603050405020304" pitchFamily="18" charset="0"/>
              </a:rPr>
              <a:t>do</a:t>
            </a:r>
            <a:r>
              <a:rPr lang="en-US" sz="1800" dirty="0">
                <a:effectLst/>
                <a:latin typeface="Verdana" panose="020B0604030504040204" pitchFamily="34" charset="0"/>
                <a:ea typeface="Calibri" panose="020F0502020204030204" pitchFamily="34" charset="0"/>
                <a:cs typeface="Times New Roman" panose="02020603050405020304" pitchFamily="18" charset="0"/>
              </a:rPr>
              <a:t> </a:t>
            </a:r>
            <a:r>
              <a:rPr lang="en-US" sz="1800" i="1" dirty="0">
                <a:effectLst/>
                <a:latin typeface="Verdana" panose="020B0604030504040204" pitchFamily="34" charset="0"/>
                <a:ea typeface="Calibri" panose="020F0502020204030204" pitchFamily="34" charset="0"/>
                <a:cs typeface="Times New Roman" panose="02020603050405020304" pitchFamily="18" charset="0"/>
              </a:rPr>
              <a:t>to fill someone’s bucket and their own</a:t>
            </a:r>
            <a:r>
              <a:rPr lang="en-US" sz="1800" dirty="0">
                <a:effectLst/>
                <a:latin typeface="Verdana" panose="020B0604030504040204" pitchFamily="34" charset="0"/>
                <a:ea typeface="Calibri" panose="020F0502020204030204" pitchFamily="34" charset="0"/>
                <a:cs typeface="Times New Roman" panose="02020603050405020304" pitchFamily="18" charset="0"/>
              </a:rPr>
              <a:t>? Have students pair share with the person sitting next to them.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Verdana" panose="020B0604030504040204" pitchFamily="34" charset="0"/>
                <a:ea typeface="Calibri" panose="020F0502020204030204" pitchFamily="34" charset="0"/>
                <a:cs typeface="Times New Roman" panose="02020603050405020304" pitchFamily="18" charset="0"/>
              </a:rPr>
              <a:t>Thank students for their time and encourage them to set a goal to fill someone’s bucket every day.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889642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74" y="491391"/>
            <a:ext cx="8339137" cy="5469793"/>
          </a:xfrm>
          <a:solidFill>
            <a:srgbClr val="DD5828"/>
          </a:solidFill>
        </p:spPr>
        <p:txBody>
          <a:bodyPr/>
          <a:lstStyle/>
          <a:p>
            <a:pPr algn="ctr"/>
            <a:endParaRPr lang="en-US" sz="1000" b="1" dirty="0"/>
          </a:p>
          <a:p>
            <a:pPr algn="ctr"/>
            <a:endParaRPr lang="en-US" sz="1000" b="1" dirty="0"/>
          </a:p>
          <a:p>
            <a:pPr algn="ctr"/>
            <a:endParaRPr lang="en-US" sz="1000" b="1" dirty="0"/>
          </a:p>
          <a:p>
            <a:pPr algn="ctr"/>
            <a:endParaRPr lang="en-US" sz="1000" b="1" dirty="0"/>
          </a:p>
          <a:p>
            <a:pPr algn="ctr"/>
            <a:endParaRPr lang="en-US" sz="1000" b="1" dirty="0"/>
          </a:p>
          <a:p>
            <a:pPr algn="ctr"/>
            <a:r>
              <a:rPr lang="en-US" sz="6000" b="1" dirty="0">
                <a:solidFill>
                  <a:schemeClr val="bg1"/>
                </a:solidFill>
              </a:rPr>
              <a:t>Classroom Management Tips</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43</a:t>
            </a:fld>
            <a:endParaRPr lang="en-US"/>
          </a:p>
        </p:txBody>
      </p:sp>
      <p:sp>
        <p:nvSpPr>
          <p:cNvPr id="5" name="Footer Placeholder 4"/>
          <p:cNvSpPr>
            <a:spLocks noGrp="1"/>
          </p:cNvSpPr>
          <p:nvPr>
            <p:ph type="ftr" sz="quarter" idx="11"/>
          </p:nvPr>
        </p:nvSpPr>
        <p:spPr>
          <a:xfrm>
            <a:off x="568325" y="6366608"/>
            <a:ext cx="5607392" cy="277079"/>
          </a:xfrm>
        </p:spPr>
        <p:txBody>
          <a:bodyPr/>
          <a:lstStyle/>
          <a:p>
            <a:pPr>
              <a:defRPr/>
            </a:pPr>
            <a:r>
              <a:rPr lang="en-US" dirty="0"/>
              <a:t>Have You Filled a Bucket Today? Buckets, Dippers, and Lids |  ©2024 YMCA/Project Cornerstone </a:t>
            </a:r>
            <a:endParaRPr lang="en-US" dirty="0">
              <a:solidFill>
                <a:schemeClr val="bg2"/>
              </a:solidFill>
            </a:endParaRPr>
          </a:p>
        </p:txBody>
      </p:sp>
    </p:spTree>
    <p:extLst>
      <p:ext uri="{BB962C8B-B14F-4D97-AF65-F5344CB8AC3E}">
        <p14:creationId xmlns:p14="http://schemas.microsoft.com/office/powerpoint/2010/main" val="1057606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A06B3-906C-5766-9DF4-E44B5E405487}"/>
              </a:ext>
            </a:extLst>
          </p:cNvPr>
          <p:cNvSpPr>
            <a:spLocks noGrp="1"/>
          </p:cNvSpPr>
          <p:nvPr>
            <p:ph type="title"/>
          </p:nvPr>
        </p:nvSpPr>
        <p:spPr>
          <a:xfrm>
            <a:off x="132522" y="528500"/>
            <a:ext cx="8878956" cy="970100"/>
          </a:xfrm>
        </p:spPr>
        <p:txBody>
          <a:bodyPr/>
          <a:lstStyle/>
          <a:p>
            <a:r>
              <a:rPr lang="en-US" sz="2800" dirty="0">
                <a:solidFill>
                  <a:schemeClr val="accent2"/>
                </a:solidFill>
              </a:rPr>
              <a:t>Effective Behavior Management Strategies</a:t>
            </a:r>
          </a:p>
        </p:txBody>
      </p:sp>
      <p:sp>
        <p:nvSpPr>
          <p:cNvPr id="3" name="Content Placeholder 2">
            <a:extLst>
              <a:ext uri="{FF2B5EF4-FFF2-40B4-BE49-F238E27FC236}">
                <a16:creationId xmlns:a16="http://schemas.microsoft.com/office/drawing/2014/main" id="{14D8D203-92EF-F0C6-AB59-FF0BBCAEF1C6}"/>
              </a:ext>
            </a:extLst>
          </p:cNvPr>
          <p:cNvSpPr>
            <a:spLocks noGrp="1"/>
          </p:cNvSpPr>
          <p:nvPr>
            <p:ph sz="half" idx="1"/>
          </p:nvPr>
        </p:nvSpPr>
        <p:spPr/>
        <p:txBody>
          <a:bodyPr/>
          <a:lstStyle/>
          <a:p>
            <a:pPr algn="ctr"/>
            <a:r>
              <a:rPr lang="en-US" b="1" dirty="0"/>
              <a:t>Teach self-regulation:</a:t>
            </a:r>
            <a:r>
              <a:rPr lang="en-US" dirty="0"/>
              <a:t> </a:t>
            </a:r>
          </a:p>
          <a:p>
            <a:pPr algn="ctr"/>
            <a:r>
              <a:rPr lang="en-US" dirty="0"/>
              <a:t>Help students develop strategies for managing their emotions and behavior.</a:t>
            </a:r>
          </a:p>
        </p:txBody>
      </p:sp>
      <p:sp>
        <p:nvSpPr>
          <p:cNvPr id="4" name="Content Placeholder 3">
            <a:extLst>
              <a:ext uri="{FF2B5EF4-FFF2-40B4-BE49-F238E27FC236}">
                <a16:creationId xmlns:a16="http://schemas.microsoft.com/office/drawing/2014/main" id="{9DF66C3B-BB9B-3587-E9B4-77D474492D95}"/>
              </a:ext>
            </a:extLst>
          </p:cNvPr>
          <p:cNvSpPr>
            <a:spLocks noGrp="1"/>
          </p:cNvSpPr>
          <p:nvPr>
            <p:ph sz="half" idx="2"/>
          </p:nvPr>
        </p:nvSpPr>
        <p:spPr>
          <a:xfrm>
            <a:off x="5022574" y="1739900"/>
            <a:ext cx="3670576" cy="4375150"/>
          </a:xfrm>
        </p:spPr>
        <p:txBody>
          <a:bodyPr/>
          <a:lstStyle/>
          <a:p>
            <a:pPr algn="ctr"/>
            <a:r>
              <a:rPr lang="en-US" b="1" dirty="0"/>
              <a:t>Use restorative justice:</a:t>
            </a:r>
            <a:r>
              <a:rPr lang="en-US" dirty="0"/>
              <a:t> </a:t>
            </a:r>
          </a:p>
          <a:p>
            <a:pPr algn="ctr"/>
            <a:r>
              <a:rPr lang="en-US" dirty="0"/>
              <a:t>Focus on repairing harm done and building relationships.</a:t>
            </a:r>
          </a:p>
        </p:txBody>
      </p:sp>
      <p:sp>
        <p:nvSpPr>
          <p:cNvPr id="5" name="Slide Number Placeholder 4">
            <a:extLst>
              <a:ext uri="{FF2B5EF4-FFF2-40B4-BE49-F238E27FC236}">
                <a16:creationId xmlns:a16="http://schemas.microsoft.com/office/drawing/2014/main" id="{ACD8EF7E-1A55-746B-B117-A8C8A3E22F9C}"/>
              </a:ext>
            </a:extLst>
          </p:cNvPr>
          <p:cNvSpPr>
            <a:spLocks noGrp="1"/>
          </p:cNvSpPr>
          <p:nvPr>
            <p:ph type="sldNum" sz="quarter" idx="10"/>
          </p:nvPr>
        </p:nvSpPr>
        <p:spPr/>
        <p:txBody>
          <a:bodyPr/>
          <a:lstStyle/>
          <a:p>
            <a:pPr>
              <a:defRPr/>
            </a:pPr>
            <a:fld id="{9B2D5AC9-C07E-4D0F-9B68-74093CA5E8E6}" type="slidenum">
              <a:rPr lang="en-US" smtClean="0"/>
              <a:pPr>
                <a:defRPr/>
              </a:pPr>
              <a:t>44</a:t>
            </a:fld>
            <a:endParaRPr lang="en-US"/>
          </a:p>
        </p:txBody>
      </p:sp>
      <p:sp>
        <p:nvSpPr>
          <p:cNvPr id="6" name="Footer Placeholder 5">
            <a:extLst>
              <a:ext uri="{FF2B5EF4-FFF2-40B4-BE49-F238E27FC236}">
                <a16:creationId xmlns:a16="http://schemas.microsoft.com/office/drawing/2014/main" id="{D8A415B3-E50B-8DD0-CC44-820450F16B64}"/>
              </a:ext>
            </a:extLst>
          </p:cNvPr>
          <p:cNvSpPr>
            <a:spLocks noGrp="1"/>
          </p:cNvSpPr>
          <p:nvPr>
            <p:ph type="ftr" sz="quarter" idx="11"/>
          </p:nvPr>
        </p:nvSpPr>
        <p:spPr/>
        <p:txBody>
          <a:bodyPr/>
          <a:lstStyle/>
          <a:p>
            <a:pPr>
              <a:defRPr/>
            </a:pPr>
            <a:r>
              <a:rPr lang="en-US"/>
              <a:t>Have You Filled a Bucket Today? Buckets, Dippers, and Lids |  ©2021 YMCA/Project Cornerstone </a:t>
            </a:r>
            <a:endParaRPr lang="en-US">
              <a:solidFill>
                <a:schemeClr val="bg2"/>
              </a:solidFill>
            </a:endParaRPr>
          </a:p>
        </p:txBody>
      </p:sp>
    </p:spTree>
    <p:extLst>
      <p:ext uri="{BB962C8B-B14F-4D97-AF65-F5344CB8AC3E}">
        <p14:creationId xmlns:p14="http://schemas.microsoft.com/office/powerpoint/2010/main" val="24546941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74" y="491391"/>
            <a:ext cx="8339137" cy="5469793"/>
          </a:xfrm>
          <a:solidFill>
            <a:schemeClr val="accent2"/>
          </a:solidFill>
        </p:spPr>
        <p:txBody>
          <a:bodyPr/>
          <a:lstStyle/>
          <a:p>
            <a:pPr algn="ctr"/>
            <a:endParaRPr lang="en-US" sz="1000" b="1" dirty="0"/>
          </a:p>
          <a:p>
            <a:pPr algn="ctr"/>
            <a:endParaRPr lang="en-US" sz="1000" b="1" dirty="0"/>
          </a:p>
          <a:p>
            <a:pPr algn="ctr"/>
            <a:endParaRPr lang="en-US" sz="1000" b="1" dirty="0"/>
          </a:p>
          <a:p>
            <a:pPr algn="ctr"/>
            <a:endParaRPr lang="en-US" sz="1000" b="1" dirty="0"/>
          </a:p>
          <a:p>
            <a:pPr algn="ctr"/>
            <a:endParaRPr lang="en-US" sz="1000" b="1" dirty="0"/>
          </a:p>
          <a:p>
            <a:pPr algn="ctr"/>
            <a:r>
              <a:rPr lang="en-US" sz="6000" b="1" dirty="0">
                <a:solidFill>
                  <a:schemeClr val="bg1"/>
                </a:solidFill>
              </a:rPr>
              <a:t>School Wide</a:t>
            </a:r>
          </a:p>
          <a:p>
            <a:pPr algn="ctr"/>
            <a:r>
              <a:rPr lang="en-US" sz="6000" b="1" dirty="0">
                <a:solidFill>
                  <a:schemeClr val="bg1"/>
                </a:solidFill>
              </a:rPr>
              <a:t>Extensions</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45</a:t>
            </a:fld>
            <a:endParaRPr lang="en-US"/>
          </a:p>
        </p:txBody>
      </p:sp>
      <p:sp>
        <p:nvSpPr>
          <p:cNvPr id="5" name="Footer Placeholder 4"/>
          <p:cNvSpPr>
            <a:spLocks noGrp="1"/>
          </p:cNvSpPr>
          <p:nvPr>
            <p:ph type="ftr" sz="quarter" idx="11"/>
          </p:nvPr>
        </p:nvSpPr>
        <p:spPr>
          <a:xfrm>
            <a:off x="568325" y="6356350"/>
            <a:ext cx="5340106" cy="287338"/>
          </a:xfrm>
        </p:spPr>
        <p:txBody>
          <a:bodyPr/>
          <a:lstStyle/>
          <a:p>
            <a:pPr>
              <a:defRPr/>
            </a:pPr>
            <a:r>
              <a:rPr lang="en-US" dirty="0"/>
              <a:t>Have You Filled a Bucket Today? Buckets, Dippers, and Lids |  ©2024 YMCA/Project Cornerstone </a:t>
            </a:r>
            <a:endParaRPr lang="en-US" dirty="0">
              <a:solidFill>
                <a:schemeClr val="bg2"/>
              </a:solidFill>
            </a:endParaRPr>
          </a:p>
        </p:txBody>
      </p:sp>
    </p:spTree>
    <p:extLst>
      <p:ext uri="{BB962C8B-B14F-4D97-AF65-F5344CB8AC3E}">
        <p14:creationId xmlns:p14="http://schemas.microsoft.com/office/powerpoint/2010/main" val="25747416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Schoolwide Bucket</a:t>
            </a:r>
            <a:br>
              <a:rPr lang="en-US" sz="3200" i="1" dirty="0"/>
            </a:br>
            <a:r>
              <a:rPr lang="en-US" sz="3200" i="1" dirty="0"/>
              <a:t> </a:t>
            </a:r>
            <a:endParaRPr lang="en-US" sz="3200" dirty="0"/>
          </a:p>
        </p:txBody>
      </p:sp>
      <p:sp>
        <p:nvSpPr>
          <p:cNvPr id="8" name="Content Placeholder 7">
            <a:extLst>
              <a:ext uri="{FF2B5EF4-FFF2-40B4-BE49-F238E27FC236}">
                <a16:creationId xmlns:a16="http://schemas.microsoft.com/office/drawing/2014/main" id="{4BA54BA3-800C-DED6-DA3C-D56792767638}"/>
              </a:ext>
            </a:extLst>
          </p:cNvPr>
          <p:cNvSpPr>
            <a:spLocks noGrp="1"/>
          </p:cNvSpPr>
          <p:nvPr>
            <p:ph idx="1"/>
          </p:nvPr>
        </p:nvSpPr>
        <p:spPr>
          <a:xfrm>
            <a:off x="568325" y="1173163"/>
            <a:ext cx="7961186" cy="4375150"/>
          </a:xfrm>
        </p:spPr>
        <p:txBody>
          <a:bodyPr/>
          <a:lstStyle/>
          <a:p>
            <a:pPr indent="0"/>
            <a:r>
              <a:rPr lang="en-US" sz="2400" dirty="0"/>
              <a:t>Make the most of all students learning the same concepts!</a:t>
            </a:r>
          </a:p>
          <a:p>
            <a:pPr algn="ctr"/>
            <a:r>
              <a:rPr lang="en-US" sz="2400" b="1" dirty="0"/>
              <a:t>Goal: One Schoolwide extension this year.</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46</a:t>
            </a:fld>
            <a:endParaRPr lang="en-US" dirty="0"/>
          </a:p>
        </p:txBody>
      </p:sp>
      <p:sp>
        <p:nvSpPr>
          <p:cNvPr id="5" name="Footer Placeholder 4"/>
          <p:cNvSpPr>
            <a:spLocks noGrp="1"/>
          </p:cNvSpPr>
          <p:nvPr>
            <p:ph type="ftr" sz="quarter" idx="11"/>
          </p:nvPr>
        </p:nvSpPr>
        <p:spPr/>
        <p:txBody>
          <a:bodyPr/>
          <a:lstStyle/>
          <a:p>
            <a:pPr>
              <a:defRPr/>
            </a:pPr>
            <a:r>
              <a:rPr lang="en-US" dirty="0"/>
              <a:t>Have You Filled a Bucket Today? Buckets, Dippers, and Lids |  ©2024 YMCA/Project Cornerstone </a:t>
            </a:r>
            <a:endParaRPr lang="en-US" dirty="0">
              <a:solidFill>
                <a:schemeClr val="bg2"/>
              </a:solidFill>
            </a:endParaRPr>
          </a:p>
        </p:txBody>
      </p:sp>
      <p:pic>
        <p:nvPicPr>
          <p:cNvPr id="3" name="Picture 2">
            <a:extLst>
              <a:ext uri="{FF2B5EF4-FFF2-40B4-BE49-F238E27FC236}">
                <a16:creationId xmlns:a16="http://schemas.microsoft.com/office/drawing/2014/main" id="{B59DFD9C-AE94-466A-9958-099CA2F11837}"/>
              </a:ext>
            </a:extLst>
          </p:cNvPr>
          <p:cNvPicPr>
            <a:picLocks noChangeAspect="1"/>
          </p:cNvPicPr>
          <p:nvPr/>
        </p:nvPicPr>
        <p:blipFill>
          <a:blip r:embed="rId3"/>
          <a:stretch>
            <a:fillRect/>
          </a:stretch>
        </p:blipFill>
        <p:spPr>
          <a:xfrm>
            <a:off x="568325" y="3457734"/>
            <a:ext cx="2353260" cy="2572735"/>
          </a:xfrm>
          <a:prstGeom prst="rect">
            <a:avLst/>
          </a:prstGeom>
        </p:spPr>
      </p:pic>
      <p:pic>
        <p:nvPicPr>
          <p:cNvPr id="6" name="Picture 5">
            <a:extLst>
              <a:ext uri="{FF2B5EF4-FFF2-40B4-BE49-F238E27FC236}">
                <a16:creationId xmlns:a16="http://schemas.microsoft.com/office/drawing/2014/main" id="{1FE21E71-D7AA-4440-B121-D7353EC2909B}"/>
              </a:ext>
            </a:extLst>
          </p:cNvPr>
          <p:cNvPicPr>
            <a:picLocks noChangeAspect="1"/>
          </p:cNvPicPr>
          <p:nvPr/>
        </p:nvPicPr>
        <p:blipFill>
          <a:blip r:embed="rId4"/>
          <a:stretch>
            <a:fillRect/>
          </a:stretch>
        </p:blipFill>
        <p:spPr>
          <a:xfrm>
            <a:off x="6040700" y="3738086"/>
            <a:ext cx="2534975" cy="2106312"/>
          </a:xfrm>
          <a:prstGeom prst="rect">
            <a:avLst/>
          </a:prstGeom>
        </p:spPr>
      </p:pic>
      <p:pic>
        <p:nvPicPr>
          <p:cNvPr id="7" name="Picture 3" descr="C:\Users\knoftz\Desktop\Bucket PPT Prep\Images\staff engagement.jpg">
            <a:extLst>
              <a:ext uri="{FF2B5EF4-FFF2-40B4-BE49-F238E27FC236}">
                <a16:creationId xmlns:a16="http://schemas.microsoft.com/office/drawing/2014/main" id="{05F43903-83F5-DEC7-52FA-45B1E08BE9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5455" y="2850134"/>
            <a:ext cx="2591374" cy="3343276"/>
          </a:xfrm>
          <a:prstGeom prst="rect">
            <a:avLst/>
          </a:prstGeom>
          <a:noFill/>
          <a:ln w="57150">
            <a:solidFill>
              <a:srgbClr val="47D94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1508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74" y="491391"/>
            <a:ext cx="8339137" cy="5469793"/>
          </a:xfrm>
          <a:solidFill>
            <a:srgbClr val="DD5828"/>
          </a:solidFill>
        </p:spPr>
        <p:txBody>
          <a:bodyPr/>
          <a:lstStyle/>
          <a:p>
            <a:pPr algn="ctr"/>
            <a:endParaRPr lang="en-US" sz="1000" b="1" dirty="0"/>
          </a:p>
          <a:p>
            <a:pPr algn="ctr"/>
            <a:endParaRPr lang="en-US" sz="1000" b="1" dirty="0"/>
          </a:p>
          <a:p>
            <a:pPr algn="ctr"/>
            <a:endParaRPr lang="en-US" sz="1000" b="1" dirty="0"/>
          </a:p>
          <a:p>
            <a:pPr algn="ctr"/>
            <a:endParaRPr lang="en-US" sz="1000" b="1" dirty="0"/>
          </a:p>
          <a:p>
            <a:pPr algn="ctr"/>
            <a:endParaRPr lang="en-US" sz="1000" b="1" dirty="0"/>
          </a:p>
          <a:p>
            <a:pPr algn="ctr"/>
            <a:r>
              <a:rPr lang="en-US" sz="6000" b="1" dirty="0">
                <a:solidFill>
                  <a:schemeClr val="bg1"/>
                </a:solidFill>
              </a:rPr>
              <a:t>Final Reminders</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47</a:t>
            </a:fld>
            <a:endParaRPr lang="en-US"/>
          </a:p>
        </p:txBody>
      </p:sp>
      <p:sp>
        <p:nvSpPr>
          <p:cNvPr id="5" name="Footer Placeholder 4"/>
          <p:cNvSpPr>
            <a:spLocks noGrp="1"/>
          </p:cNvSpPr>
          <p:nvPr>
            <p:ph type="ftr" sz="quarter" idx="11"/>
          </p:nvPr>
        </p:nvSpPr>
        <p:spPr>
          <a:xfrm>
            <a:off x="568324" y="6356350"/>
            <a:ext cx="5368241" cy="287338"/>
          </a:xfrm>
        </p:spPr>
        <p:txBody>
          <a:bodyPr/>
          <a:lstStyle/>
          <a:p>
            <a:pPr>
              <a:defRPr/>
            </a:pPr>
            <a:r>
              <a:rPr lang="en-US" dirty="0"/>
              <a:t>Have You Filled a Bucket Today? Buckets, Dippers, and Lids |  ©2024 YMCA/Project Cornerstone </a:t>
            </a:r>
            <a:endParaRPr lang="en-US" dirty="0">
              <a:solidFill>
                <a:schemeClr val="bg2"/>
              </a:solidFill>
            </a:endParaRPr>
          </a:p>
        </p:txBody>
      </p:sp>
    </p:spTree>
    <p:extLst>
      <p:ext uri="{BB962C8B-B14F-4D97-AF65-F5344CB8AC3E}">
        <p14:creationId xmlns:p14="http://schemas.microsoft.com/office/powerpoint/2010/main" val="1299236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Parent Communication</a:t>
            </a:r>
            <a:br>
              <a:rPr lang="en-US" sz="3200" i="1" dirty="0"/>
            </a:br>
            <a:r>
              <a:rPr lang="en-US" sz="3200" i="1" dirty="0"/>
              <a:t> </a:t>
            </a:r>
            <a:endParaRPr lang="en-US" sz="3200" dirty="0"/>
          </a:p>
        </p:txBody>
      </p:sp>
      <p:sp>
        <p:nvSpPr>
          <p:cNvPr id="6" name="Content Placeholder 5">
            <a:extLst>
              <a:ext uri="{FF2B5EF4-FFF2-40B4-BE49-F238E27FC236}">
                <a16:creationId xmlns:a16="http://schemas.microsoft.com/office/drawing/2014/main" id="{AB9A7613-6A82-DA6B-C312-C974A7A9EA7C}"/>
              </a:ext>
            </a:extLst>
          </p:cNvPr>
          <p:cNvSpPr>
            <a:spLocks noGrp="1"/>
          </p:cNvSpPr>
          <p:nvPr>
            <p:ph idx="1"/>
          </p:nvPr>
        </p:nvSpPr>
        <p:spPr>
          <a:xfrm>
            <a:off x="354013" y="1173163"/>
            <a:ext cx="8339137" cy="4941887"/>
          </a:xfrm>
        </p:spPr>
        <p:txBody>
          <a:bodyPr/>
          <a:lstStyle/>
          <a:p>
            <a:pPr>
              <a:spcBef>
                <a:spcPts val="0"/>
              </a:spcBef>
              <a:spcAft>
                <a:spcPts val="0"/>
              </a:spcAft>
            </a:pPr>
            <a:r>
              <a:rPr lang="en-US" sz="1800" dirty="0">
                <a:effectLst/>
                <a:latin typeface="Verdana" panose="020B0604030504040204" pitchFamily="34" charset="0"/>
                <a:ea typeface="Times New Roman" panose="02020603050405020304" pitchFamily="18" charset="0"/>
              </a:rPr>
              <a:t> </a:t>
            </a:r>
            <a:r>
              <a:rPr lang="en-US" sz="1800" b="1" dirty="0">
                <a:effectLst/>
                <a:latin typeface="Verdana" panose="020B0604030504040204" pitchFamily="34" charset="0"/>
                <a:ea typeface="Times New Roman" panose="02020603050405020304" pitchFamily="18" charset="0"/>
              </a:rPr>
              <a:t>The more ways you can communicate with parents, students, and staff the more they will internalize the tools. </a:t>
            </a:r>
          </a:p>
          <a:p>
            <a:pPr>
              <a:spcBef>
                <a:spcPts val="0"/>
              </a:spcBef>
              <a:spcAft>
                <a:spcPts val="0"/>
              </a:spcAft>
            </a:pPr>
            <a:endParaRPr lang="en-US" b="1" dirty="0">
              <a:latin typeface="Verdana" panose="020B0604030504040204" pitchFamily="34" charset="0"/>
              <a:ea typeface="Times New Roman" panose="02020603050405020304" pitchFamily="18" charset="0"/>
            </a:endParaRPr>
          </a:p>
          <a:p>
            <a:pPr>
              <a:lnSpc>
                <a:spcPct val="150000"/>
              </a:lnSpc>
              <a:spcBef>
                <a:spcPts val="0"/>
              </a:spcBef>
              <a:spcAft>
                <a:spcPts val="0"/>
              </a:spcAft>
              <a:buFontTx/>
              <a:buChar char="-"/>
            </a:pPr>
            <a:r>
              <a:rPr lang="en-US" sz="1800" b="1" dirty="0">
                <a:effectLst/>
                <a:latin typeface="Verdana" panose="020B0604030504040204" pitchFamily="34" charset="0"/>
                <a:ea typeface="Times New Roman" panose="02020603050405020304" pitchFamily="18" charset="0"/>
              </a:rPr>
              <a:t>School marquee</a:t>
            </a:r>
          </a:p>
          <a:p>
            <a:pPr>
              <a:lnSpc>
                <a:spcPct val="150000"/>
              </a:lnSpc>
              <a:spcBef>
                <a:spcPts val="0"/>
              </a:spcBef>
              <a:spcAft>
                <a:spcPts val="0"/>
              </a:spcAft>
              <a:buFontTx/>
              <a:buChar char="-"/>
            </a:pPr>
            <a:r>
              <a:rPr lang="en-US" b="1" dirty="0">
                <a:latin typeface="Verdana" panose="020B0604030504040204" pitchFamily="34" charset="0"/>
                <a:ea typeface="Times New Roman" panose="02020603050405020304" pitchFamily="18" charset="0"/>
              </a:rPr>
              <a:t>Send our parent/guardian newsletter home through the classroom teacher and school news</a:t>
            </a:r>
          </a:p>
          <a:p>
            <a:pPr>
              <a:lnSpc>
                <a:spcPct val="150000"/>
              </a:lnSpc>
              <a:spcBef>
                <a:spcPts val="0"/>
              </a:spcBef>
              <a:spcAft>
                <a:spcPts val="0"/>
              </a:spcAft>
              <a:buFontTx/>
              <a:buChar char="-"/>
            </a:pPr>
            <a:r>
              <a:rPr lang="en-US" sz="1800" b="1" dirty="0">
                <a:effectLst/>
                <a:latin typeface="Verdana" panose="020B0604030504040204" pitchFamily="34" charset="0"/>
                <a:ea typeface="Times New Roman" panose="02020603050405020304" pitchFamily="18" charset="0"/>
              </a:rPr>
              <a:t>Print out </a:t>
            </a:r>
            <a:r>
              <a:rPr lang="en-US" b="1" dirty="0">
                <a:latin typeface="Verdana" panose="020B0604030504040204" pitchFamily="34" charset="0"/>
                <a:ea typeface="Times New Roman" panose="02020603050405020304" pitchFamily="18" charset="0"/>
              </a:rPr>
              <a:t>stickers for students to wear home</a:t>
            </a:r>
          </a:p>
          <a:p>
            <a:pPr>
              <a:lnSpc>
                <a:spcPct val="150000"/>
              </a:lnSpc>
              <a:spcBef>
                <a:spcPts val="0"/>
              </a:spcBef>
              <a:spcAft>
                <a:spcPts val="0"/>
              </a:spcAft>
              <a:buFontTx/>
              <a:buChar char="-"/>
            </a:pPr>
            <a:r>
              <a:rPr lang="en-US" sz="1800" b="1" dirty="0">
                <a:effectLst/>
                <a:latin typeface="Verdana" panose="020B0604030504040204" pitchFamily="34" charset="0"/>
                <a:ea typeface="Times New Roman" panose="02020603050405020304" pitchFamily="18" charset="0"/>
              </a:rPr>
              <a:t>Encourage s</a:t>
            </a:r>
            <a:r>
              <a:rPr lang="en-US" b="1" dirty="0">
                <a:latin typeface="Verdana" panose="020B0604030504040204" pitchFamily="34" charset="0"/>
                <a:ea typeface="Times New Roman" panose="02020603050405020304" pitchFamily="18" charset="0"/>
              </a:rPr>
              <a:t>tudents to fill up their family buckets</a:t>
            </a:r>
          </a:p>
          <a:p>
            <a:pPr>
              <a:lnSpc>
                <a:spcPct val="150000"/>
              </a:lnSpc>
              <a:spcBef>
                <a:spcPts val="0"/>
              </a:spcBef>
              <a:spcAft>
                <a:spcPts val="0"/>
              </a:spcAft>
              <a:buFontTx/>
              <a:buChar char="-"/>
            </a:pPr>
            <a:r>
              <a:rPr lang="en-US" b="1" dirty="0">
                <a:latin typeface="Verdana" panose="020B0604030504040204" pitchFamily="34" charset="0"/>
                <a:ea typeface="Times New Roman" panose="02020603050405020304" pitchFamily="18" charset="0"/>
              </a:rPr>
              <a:t>Create (or update) a Project Cornerstone section on your school’s website</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48</a:t>
            </a:fld>
            <a:endParaRPr lang="en-US" dirty="0"/>
          </a:p>
        </p:txBody>
      </p:sp>
      <p:sp>
        <p:nvSpPr>
          <p:cNvPr id="5" name="Footer Placeholder 4"/>
          <p:cNvSpPr>
            <a:spLocks noGrp="1"/>
          </p:cNvSpPr>
          <p:nvPr>
            <p:ph type="ftr" sz="quarter" idx="11"/>
          </p:nvPr>
        </p:nvSpPr>
        <p:spPr/>
        <p:txBody>
          <a:bodyPr/>
          <a:lstStyle/>
          <a:p>
            <a:pPr>
              <a:defRPr/>
            </a:pPr>
            <a:r>
              <a:rPr lang="en-US" dirty="0"/>
              <a:t>Have You Filled a Bucket Today? Buckets, Dippers, and Lids |  ©2024 YMCA/Project Cornerstone </a:t>
            </a:r>
            <a:endParaRPr lang="en-US" dirty="0">
              <a:solidFill>
                <a:schemeClr val="bg2"/>
              </a:solidFill>
            </a:endParaRPr>
          </a:p>
        </p:txBody>
      </p:sp>
    </p:spTree>
    <p:extLst>
      <p:ext uri="{BB962C8B-B14F-4D97-AF65-F5344CB8AC3E}">
        <p14:creationId xmlns:p14="http://schemas.microsoft.com/office/powerpoint/2010/main" val="23790271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Closing Comments</a:t>
            </a:r>
          </a:p>
        </p:txBody>
      </p:sp>
      <p:sp>
        <p:nvSpPr>
          <p:cNvPr id="3" name="Content Placeholder 2"/>
          <p:cNvSpPr>
            <a:spLocks noGrp="1"/>
          </p:cNvSpPr>
          <p:nvPr>
            <p:ph idx="1"/>
          </p:nvPr>
        </p:nvSpPr>
        <p:spPr>
          <a:xfrm>
            <a:off x="354013" y="1299411"/>
            <a:ext cx="8339137" cy="4815639"/>
          </a:xfrm>
        </p:spPr>
        <p:txBody>
          <a:bodyPr/>
          <a:lstStyle/>
          <a:p>
            <a:r>
              <a:rPr lang="en-US" sz="2800" b="1" dirty="0"/>
              <a:t>Remind your ABC Readers of:</a:t>
            </a:r>
          </a:p>
          <a:p>
            <a:pPr marL="171450" indent="-171450">
              <a:buFont typeface="Arial" panose="020B0604020202020204" pitchFamily="34" charset="0"/>
              <a:buChar char="•"/>
            </a:pPr>
            <a:r>
              <a:rPr lang="en-US" sz="2800" baseline="0" dirty="0"/>
              <a:t>Setting up Reading Schedule with teachers</a:t>
            </a:r>
          </a:p>
          <a:p>
            <a:pPr marL="171450" indent="-171450">
              <a:buFont typeface="Arial" panose="020B0604020202020204" pitchFamily="34" charset="0"/>
              <a:buChar char="•"/>
            </a:pPr>
            <a:r>
              <a:rPr lang="en-US" sz="2800" baseline="0" dirty="0"/>
              <a:t>Meeting Schedule for </a:t>
            </a:r>
            <a:r>
              <a:rPr lang="en-US" sz="2800" baseline="0" dirty="0" err="1"/>
              <a:t>Schoolsite</a:t>
            </a:r>
            <a:r>
              <a:rPr lang="en-US" sz="2800" baseline="0" dirty="0"/>
              <a:t> Trainings </a:t>
            </a:r>
          </a:p>
          <a:p>
            <a:pPr marL="171450" indent="-171450">
              <a:buFont typeface="Arial" panose="020B0604020202020204" pitchFamily="34" charset="0"/>
              <a:buChar char="•"/>
            </a:pPr>
            <a:r>
              <a:rPr lang="en-US" sz="2800" baseline="0" dirty="0"/>
              <a:t>Asset Building opportunities at your school</a:t>
            </a:r>
          </a:p>
          <a:p>
            <a:endParaRPr lang="en-US" sz="2400"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49</a:t>
            </a:fld>
            <a:endParaRPr lang="en-US"/>
          </a:p>
        </p:txBody>
      </p:sp>
      <p:sp>
        <p:nvSpPr>
          <p:cNvPr id="5" name="Footer Placeholder 4"/>
          <p:cNvSpPr>
            <a:spLocks noGrp="1"/>
          </p:cNvSpPr>
          <p:nvPr>
            <p:ph type="ftr" sz="quarter" idx="11"/>
          </p:nvPr>
        </p:nvSpPr>
        <p:spPr>
          <a:xfrm>
            <a:off x="568325" y="6356350"/>
            <a:ext cx="5283835" cy="287338"/>
          </a:xfrm>
        </p:spPr>
        <p:txBody>
          <a:bodyPr/>
          <a:lstStyle/>
          <a:p>
            <a:pPr>
              <a:defRPr/>
            </a:pPr>
            <a:r>
              <a:rPr lang="en-US" dirty="0"/>
              <a:t>Have You Filled a Bucket Today? Buckets, Dippers, and Lids |  ©2024 YMCA/Project Cornerstone </a:t>
            </a:r>
            <a:endParaRPr lang="en-US" dirty="0">
              <a:solidFill>
                <a:schemeClr val="bg2"/>
              </a:solidFill>
            </a:endParaRPr>
          </a:p>
        </p:txBody>
      </p:sp>
    </p:spTree>
    <p:extLst>
      <p:ext uri="{BB962C8B-B14F-4D97-AF65-F5344CB8AC3E}">
        <p14:creationId xmlns:p14="http://schemas.microsoft.com/office/powerpoint/2010/main" val="3260203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722" y="971550"/>
            <a:ext cx="8339137" cy="5178040"/>
          </a:xfrm>
        </p:spPr>
        <p:txBody>
          <a:bodyPr/>
          <a:lstStyle/>
          <a:p>
            <a:pPr marL="0" algn="ctr">
              <a:spcBef>
                <a:spcPts val="0"/>
              </a:spcBef>
            </a:pPr>
            <a:endParaRPr lang="en-US" sz="800" b="1" dirty="0"/>
          </a:p>
          <a:p>
            <a:pPr marL="0" algn="ctr">
              <a:spcBef>
                <a:spcPts val="0"/>
              </a:spcBef>
            </a:pPr>
            <a:r>
              <a:rPr lang="en-US" sz="2800" b="1" dirty="0"/>
              <a:t> </a:t>
            </a:r>
            <a:endParaRPr lang="en-US" sz="2400" dirty="0"/>
          </a:p>
          <a:p>
            <a:pPr marL="0" algn="ctr">
              <a:spcBef>
                <a:spcPts val="0"/>
              </a:spcBef>
            </a:pPr>
            <a:endParaRPr lang="en-US" sz="2400" dirty="0"/>
          </a:p>
          <a:p>
            <a:pPr marL="0" algn="ctr">
              <a:spcBef>
                <a:spcPts val="0"/>
              </a:spcBef>
            </a:pPr>
            <a:endParaRPr lang="en-US" sz="2400" dirty="0"/>
          </a:p>
          <a:p>
            <a:endParaRPr lang="en-US"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5</a:t>
            </a:fld>
            <a:endParaRPr lang="en-US" dirty="0"/>
          </a:p>
        </p:txBody>
      </p:sp>
      <p:sp>
        <p:nvSpPr>
          <p:cNvPr id="5" name="Footer Placeholder 4"/>
          <p:cNvSpPr>
            <a:spLocks noGrp="1"/>
          </p:cNvSpPr>
          <p:nvPr>
            <p:ph type="ftr" sz="quarter" idx="11"/>
          </p:nvPr>
        </p:nvSpPr>
        <p:spPr>
          <a:xfrm>
            <a:off x="568325" y="6356350"/>
            <a:ext cx="5356225" cy="287338"/>
          </a:xfrm>
        </p:spPr>
        <p:txBody>
          <a:bodyPr/>
          <a:lstStyle/>
          <a:p>
            <a:pPr>
              <a:defRPr/>
            </a:pPr>
            <a:r>
              <a:rPr lang="en-US" dirty="0"/>
              <a:t>Have You Filled a Bucket Today? Buckets, Dippers, and Lids |  ©2024 YMCA/Project Cornerstone </a:t>
            </a:r>
            <a:endParaRPr lang="en-US" dirty="0">
              <a:solidFill>
                <a:schemeClr val="bg2"/>
              </a:solidFill>
            </a:endParaRPr>
          </a:p>
        </p:txBody>
      </p:sp>
      <p:pic>
        <p:nvPicPr>
          <p:cNvPr id="1026" name="Picture 2" descr="C:\Users\knoftz\Desktop\relationshops Re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58" y="2640010"/>
            <a:ext cx="5122863" cy="3416604"/>
          </a:xfrm>
          <a:prstGeom prst="rect">
            <a:avLst/>
          </a:prstGeom>
          <a:noFill/>
          <a:ln w="57150">
            <a:solidFill>
              <a:srgbClr val="92D050"/>
            </a:solidFill>
          </a:ln>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8" name="Picture 7" descr="https://s-media-cache-ak0.pinimg.com/236x/ff/ee/b3/ffeeb35589cb95dab49d1303f6181651.jpg"/>
          <p:cNvPicPr/>
          <p:nvPr/>
        </p:nvPicPr>
        <p:blipFill>
          <a:blip r:embed="rId4">
            <a:extLst>
              <a:ext uri="{28A0092B-C50C-407E-A947-70E740481C1C}">
                <a14:useLocalDpi xmlns:a14="http://schemas.microsoft.com/office/drawing/2010/main" val="0"/>
              </a:ext>
            </a:extLst>
          </a:blip>
          <a:srcRect/>
          <a:stretch>
            <a:fillRect/>
          </a:stretch>
        </p:blipFill>
        <p:spPr bwMode="auto">
          <a:xfrm>
            <a:off x="5924550" y="2846699"/>
            <a:ext cx="2476500" cy="3003226"/>
          </a:xfrm>
          <a:prstGeom prst="rect">
            <a:avLst/>
          </a:prstGeom>
          <a:noFill/>
          <a:ln w="57150">
            <a:solidFill>
              <a:srgbClr val="92D050"/>
            </a:solidFill>
          </a:ln>
          <a:effectLst>
            <a:innerShdw blurRad="114300">
              <a:prstClr val="black"/>
            </a:innerShdw>
          </a:effectLst>
        </p:spPr>
      </p:pic>
      <p:sp>
        <p:nvSpPr>
          <p:cNvPr id="7" name="Title 6">
            <a:extLst>
              <a:ext uri="{FF2B5EF4-FFF2-40B4-BE49-F238E27FC236}">
                <a16:creationId xmlns:a16="http://schemas.microsoft.com/office/drawing/2014/main" id="{0494064C-E842-6E2F-415F-EE7977B121FB}"/>
              </a:ext>
            </a:extLst>
          </p:cNvPr>
          <p:cNvSpPr>
            <a:spLocks noGrp="1"/>
          </p:cNvSpPr>
          <p:nvPr>
            <p:ph type="title"/>
          </p:nvPr>
        </p:nvSpPr>
        <p:spPr>
          <a:xfrm>
            <a:off x="328613" y="328613"/>
            <a:ext cx="8374062" cy="1884500"/>
          </a:xfrm>
        </p:spPr>
        <p:txBody>
          <a:bodyPr/>
          <a:lstStyle/>
          <a:p>
            <a:r>
              <a:rPr lang="en-US" sz="3600" b="1" dirty="0"/>
              <a:t>From the very first moment, </a:t>
            </a:r>
            <a:r>
              <a:rPr lang="en-US" sz="3600" b="1" i="1" dirty="0"/>
              <a:t>invite children to build a relationship with you!</a:t>
            </a:r>
            <a:br>
              <a:rPr lang="en-US" sz="3600" b="1" i="1" dirty="0"/>
            </a:br>
            <a:endParaRPr lang="en-US" sz="3600" dirty="0"/>
          </a:p>
        </p:txBody>
      </p:sp>
    </p:spTree>
    <p:extLst>
      <p:ext uri="{BB962C8B-B14F-4D97-AF65-F5344CB8AC3E}">
        <p14:creationId xmlns:p14="http://schemas.microsoft.com/office/powerpoint/2010/main" val="1574814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chemeClr val="accent2"/>
                </a:solidFill>
              </a:rPr>
              <a:t>ABC Rules</a:t>
            </a:r>
          </a:p>
        </p:txBody>
      </p:sp>
      <p:sp>
        <p:nvSpPr>
          <p:cNvPr id="3" name="Content Placeholder 2"/>
          <p:cNvSpPr>
            <a:spLocks noGrp="1"/>
          </p:cNvSpPr>
          <p:nvPr>
            <p:ph idx="1"/>
          </p:nvPr>
        </p:nvSpPr>
        <p:spPr>
          <a:xfrm>
            <a:off x="354013" y="1155560"/>
            <a:ext cx="8339137" cy="4959490"/>
          </a:xfrm>
        </p:spPr>
        <p:txBody>
          <a:bodyPr/>
          <a:lstStyle/>
          <a:p>
            <a:pPr lvl="0" algn="ctr"/>
            <a:r>
              <a:rPr lang="en-US" sz="2000" b="1" u="sng" dirty="0"/>
              <a:t>Be Respectful</a:t>
            </a:r>
            <a:endParaRPr lang="en-US" b="1" u="sng" dirty="0"/>
          </a:p>
          <a:p>
            <a:pPr lvl="0" algn="ctr"/>
            <a:r>
              <a:rPr lang="en-US" dirty="0"/>
              <a:t>Raise your hand.</a:t>
            </a:r>
          </a:p>
          <a:p>
            <a:pPr algn="ctr"/>
            <a:r>
              <a:rPr lang="en-US" dirty="0"/>
              <a:t>Take turns.</a:t>
            </a:r>
          </a:p>
          <a:p>
            <a:pPr algn="ctr"/>
            <a:r>
              <a:rPr lang="en-US" dirty="0"/>
              <a:t>Be an active listener.</a:t>
            </a:r>
          </a:p>
          <a:p>
            <a:pPr algn="ctr"/>
            <a:r>
              <a:rPr lang="en-US" dirty="0"/>
              <a:t>Give your </a:t>
            </a:r>
            <a:r>
              <a:rPr lang="en-US" i="1" dirty="0"/>
              <a:t>Total Support</a:t>
            </a:r>
            <a:r>
              <a:rPr lang="en-US" dirty="0"/>
              <a:t> for sharing ideas &amp; feelings.</a:t>
            </a:r>
          </a:p>
          <a:p>
            <a:pPr algn="ctr"/>
            <a:r>
              <a:rPr lang="en-US" dirty="0"/>
              <a:t>Treat others with care.</a:t>
            </a:r>
          </a:p>
          <a:p>
            <a:pPr algn="ctr"/>
            <a:r>
              <a:rPr lang="en-US" dirty="0"/>
              <a:t>Use a “no name” policy. *</a:t>
            </a:r>
          </a:p>
          <a:p>
            <a:r>
              <a:rPr lang="en-US" sz="2000" b="1" dirty="0"/>
              <a:t>	</a:t>
            </a:r>
            <a:r>
              <a:rPr lang="en-US" sz="2000" b="1" u="sng" dirty="0"/>
              <a:t>Be Responsible</a:t>
            </a:r>
            <a:r>
              <a:rPr lang="en-US" b="1" dirty="0"/>
              <a:t>			</a:t>
            </a:r>
            <a:r>
              <a:rPr lang="en-US" sz="2000" b="1" u="sng" dirty="0"/>
              <a:t>Be Safe</a:t>
            </a:r>
            <a:endParaRPr lang="en-US" sz="2000" u="sng" dirty="0"/>
          </a:p>
          <a:p>
            <a:r>
              <a:rPr lang="en-US" dirty="0"/>
              <a:t>	Use positive language.		Keep your hands and </a:t>
            </a:r>
          </a:p>
          <a:p>
            <a:r>
              <a:rPr lang="en-US" dirty="0"/>
              <a:t>	Be helpful.				    feet to yourself.</a:t>
            </a:r>
          </a:p>
          <a:p>
            <a:r>
              <a:rPr lang="en-US" dirty="0"/>
              <a:t>	Be forgiving.				Follow directions.</a:t>
            </a:r>
          </a:p>
          <a:p>
            <a:r>
              <a:rPr lang="en-US" dirty="0"/>
              <a:t>	Be kind.</a:t>
            </a:r>
          </a:p>
          <a:p>
            <a:r>
              <a:rPr lang="en-US" dirty="0"/>
              <a:t>	</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6</a:t>
            </a:fld>
            <a:endParaRPr lang="en-US" dirty="0"/>
          </a:p>
        </p:txBody>
      </p:sp>
      <p:sp>
        <p:nvSpPr>
          <p:cNvPr id="5" name="Footer Placeholder 4"/>
          <p:cNvSpPr>
            <a:spLocks noGrp="1"/>
          </p:cNvSpPr>
          <p:nvPr>
            <p:ph type="ftr" sz="quarter" idx="11"/>
          </p:nvPr>
        </p:nvSpPr>
        <p:spPr>
          <a:xfrm>
            <a:off x="568325" y="6356350"/>
            <a:ext cx="5445125" cy="287338"/>
          </a:xfrm>
        </p:spPr>
        <p:txBody>
          <a:bodyPr/>
          <a:lstStyle/>
          <a:p>
            <a:pPr>
              <a:defRPr/>
            </a:pPr>
            <a:r>
              <a:rPr lang="en-US" dirty="0"/>
              <a:t>Have You Filled a Bucket Today? Buckets, Dippers, and Lids |  ©2024 YMCA/Project Cornerstone </a:t>
            </a:r>
            <a:endParaRPr lang="en-US" dirty="0">
              <a:solidFill>
                <a:schemeClr val="bg2"/>
              </a:solidFill>
            </a:endParaRPr>
          </a:p>
        </p:txBody>
      </p:sp>
    </p:spTree>
    <p:extLst>
      <p:ext uri="{BB962C8B-B14F-4D97-AF65-F5344CB8AC3E}">
        <p14:creationId xmlns:p14="http://schemas.microsoft.com/office/powerpoint/2010/main" val="4152549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5744D-F2C3-79DD-D6C2-0068C4FFA05B}"/>
              </a:ext>
            </a:extLst>
          </p:cNvPr>
          <p:cNvSpPr>
            <a:spLocks noGrp="1"/>
          </p:cNvSpPr>
          <p:nvPr>
            <p:ph type="title"/>
          </p:nvPr>
        </p:nvSpPr>
        <p:spPr>
          <a:xfrm>
            <a:off x="328613" y="328612"/>
            <a:ext cx="8374062" cy="3938587"/>
          </a:xfrm>
        </p:spPr>
        <p:txBody>
          <a:bodyPr/>
          <a:lstStyle/>
          <a:p>
            <a:pPr>
              <a:lnSpc>
                <a:spcPct val="150000"/>
              </a:lnSpc>
            </a:pPr>
            <a:r>
              <a:rPr lang="en-US" sz="3200" dirty="0"/>
              <a:t>Reflection Question:</a:t>
            </a:r>
            <a:br>
              <a:rPr lang="en-US" sz="3200" dirty="0"/>
            </a:br>
            <a:r>
              <a:rPr lang="en-US" sz="3200" dirty="0"/>
              <a:t>How have you been effective in building  relationships and modeling positive behaviors in classroom settings?</a:t>
            </a:r>
          </a:p>
        </p:txBody>
      </p:sp>
      <p:sp>
        <p:nvSpPr>
          <p:cNvPr id="3" name="Slide Number Placeholder 2">
            <a:extLst>
              <a:ext uri="{FF2B5EF4-FFF2-40B4-BE49-F238E27FC236}">
                <a16:creationId xmlns:a16="http://schemas.microsoft.com/office/drawing/2014/main" id="{7F1AA939-7FBA-A70C-CE5D-2CD33975C1B1}"/>
              </a:ext>
            </a:extLst>
          </p:cNvPr>
          <p:cNvSpPr>
            <a:spLocks noGrp="1"/>
          </p:cNvSpPr>
          <p:nvPr>
            <p:ph type="sldNum" sz="quarter" idx="10"/>
          </p:nvPr>
        </p:nvSpPr>
        <p:spPr/>
        <p:txBody>
          <a:bodyPr/>
          <a:lstStyle/>
          <a:p>
            <a:pPr>
              <a:defRPr/>
            </a:pPr>
            <a:fld id="{E309AD80-642E-4752-95E7-F234FD1CAC30}" type="slidenum">
              <a:rPr lang="en-US" smtClean="0"/>
              <a:pPr>
                <a:defRPr/>
              </a:pPr>
              <a:t>7</a:t>
            </a:fld>
            <a:endParaRPr lang="en-US"/>
          </a:p>
        </p:txBody>
      </p:sp>
      <p:sp>
        <p:nvSpPr>
          <p:cNvPr id="4" name="Footer Placeholder 3">
            <a:extLst>
              <a:ext uri="{FF2B5EF4-FFF2-40B4-BE49-F238E27FC236}">
                <a16:creationId xmlns:a16="http://schemas.microsoft.com/office/drawing/2014/main" id="{10954C29-52A2-2B5C-989E-643373F4A197}"/>
              </a:ext>
            </a:extLst>
          </p:cNvPr>
          <p:cNvSpPr>
            <a:spLocks noGrp="1"/>
          </p:cNvSpPr>
          <p:nvPr>
            <p:ph type="ftr" sz="quarter" idx="11"/>
          </p:nvPr>
        </p:nvSpPr>
        <p:spPr/>
        <p:txBody>
          <a:bodyPr/>
          <a:lstStyle/>
          <a:p>
            <a:pPr>
              <a:defRPr/>
            </a:pPr>
            <a:r>
              <a:rPr lang="en-US"/>
              <a:t>Have You Filled a Bucket Today? Buckets, Dippers, and Lids |  ©2021 YMCA/Project Cornerstone </a:t>
            </a:r>
            <a:endParaRPr lang="en-US">
              <a:solidFill>
                <a:schemeClr val="bg2"/>
              </a:solidFill>
            </a:endParaRPr>
          </a:p>
        </p:txBody>
      </p:sp>
    </p:spTree>
    <p:extLst>
      <p:ext uri="{BB962C8B-B14F-4D97-AF65-F5344CB8AC3E}">
        <p14:creationId xmlns:p14="http://schemas.microsoft.com/office/powerpoint/2010/main" val="441161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EF011D-E180-E25C-247A-6B1F4D058F39}"/>
              </a:ext>
            </a:extLst>
          </p:cNvPr>
          <p:cNvSpPr>
            <a:spLocks noGrp="1"/>
          </p:cNvSpPr>
          <p:nvPr>
            <p:ph type="sldNum" sz="quarter" idx="10"/>
          </p:nvPr>
        </p:nvSpPr>
        <p:spPr/>
        <p:txBody>
          <a:bodyPr/>
          <a:lstStyle/>
          <a:p>
            <a:pPr>
              <a:defRPr/>
            </a:pPr>
            <a:fld id="{956761A3-887C-4DD5-B9CF-A38A6F8AFC8F}" type="slidenum">
              <a:rPr lang="en-US" smtClean="0"/>
              <a:pPr>
                <a:defRPr/>
              </a:pPr>
              <a:t>8</a:t>
            </a:fld>
            <a:endParaRPr lang="en-US"/>
          </a:p>
        </p:txBody>
      </p:sp>
      <p:sp>
        <p:nvSpPr>
          <p:cNvPr id="3" name="Footer Placeholder 2">
            <a:extLst>
              <a:ext uri="{FF2B5EF4-FFF2-40B4-BE49-F238E27FC236}">
                <a16:creationId xmlns:a16="http://schemas.microsoft.com/office/drawing/2014/main" id="{194E986C-E3ED-7875-1187-BCEDF3FB0720}"/>
              </a:ext>
            </a:extLst>
          </p:cNvPr>
          <p:cNvSpPr>
            <a:spLocks noGrp="1"/>
          </p:cNvSpPr>
          <p:nvPr>
            <p:ph type="ftr" sz="quarter" idx="11"/>
          </p:nvPr>
        </p:nvSpPr>
        <p:spPr/>
        <p:txBody>
          <a:bodyPr/>
          <a:lstStyle/>
          <a:p>
            <a:pPr>
              <a:defRPr/>
            </a:pPr>
            <a:r>
              <a:rPr lang="en-US"/>
              <a:t>Have You Filled a Bucket Today? Buckets, Dippers, and Lids |  ©2021 YMCA/Project Cornerstone </a:t>
            </a:r>
            <a:endParaRPr lang="en-US">
              <a:solidFill>
                <a:schemeClr val="bg2"/>
              </a:solidFill>
            </a:endParaRPr>
          </a:p>
        </p:txBody>
      </p:sp>
      <p:pic>
        <p:nvPicPr>
          <p:cNvPr id="4" name="Picture 3" descr="A rainbow bucket with text&#10;&#10;Description automatically generated">
            <a:extLst>
              <a:ext uri="{FF2B5EF4-FFF2-40B4-BE49-F238E27FC236}">
                <a16:creationId xmlns:a16="http://schemas.microsoft.com/office/drawing/2014/main" id="{79EDA8A2-C87C-8245-4BCC-254ED2330D08}"/>
              </a:ext>
            </a:extLst>
          </p:cNvPr>
          <p:cNvPicPr>
            <a:picLocks noChangeAspect="1"/>
          </p:cNvPicPr>
          <p:nvPr/>
        </p:nvPicPr>
        <p:blipFill>
          <a:blip r:embed="rId2"/>
          <a:stretch>
            <a:fillRect/>
          </a:stretch>
        </p:blipFill>
        <p:spPr>
          <a:xfrm>
            <a:off x="1944806" y="0"/>
            <a:ext cx="5254388" cy="6824857"/>
          </a:xfrm>
          <a:prstGeom prst="rect">
            <a:avLst/>
          </a:prstGeom>
        </p:spPr>
      </p:pic>
    </p:spTree>
    <p:extLst>
      <p:ext uri="{BB962C8B-B14F-4D97-AF65-F5344CB8AC3E}">
        <p14:creationId xmlns:p14="http://schemas.microsoft.com/office/powerpoint/2010/main" val="175153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012690B-0168-A8BE-8738-E989E16D2189}"/>
              </a:ext>
            </a:extLst>
          </p:cNvPr>
          <p:cNvSpPr>
            <a:spLocks noGrp="1"/>
          </p:cNvSpPr>
          <p:nvPr>
            <p:ph type="title"/>
          </p:nvPr>
        </p:nvSpPr>
        <p:spPr/>
        <p:txBody>
          <a:bodyPr/>
          <a:lstStyle/>
          <a:p>
            <a:r>
              <a:rPr lang="en-US" dirty="0"/>
              <a:t>Mindfulness Activity: Remembering Joy </a:t>
            </a:r>
          </a:p>
        </p:txBody>
      </p:sp>
      <p:sp>
        <p:nvSpPr>
          <p:cNvPr id="8" name="Content Placeholder 7">
            <a:extLst>
              <a:ext uri="{FF2B5EF4-FFF2-40B4-BE49-F238E27FC236}">
                <a16:creationId xmlns:a16="http://schemas.microsoft.com/office/drawing/2014/main" id="{C8D7541C-E87B-B1D5-8DD1-8C7590719690}"/>
              </a:ext>
            </a:extLst>
          </p:cNvPr>
          <p:cNvSpPr>
            <a:spLocks noGrp="1"/>
          </p:cNvSpPr>
          <p:nvPr>
            <p:ph idx="1"/>
          </p:nvPr>
        </p:nvSpPr>
        <p:spPr/>
        <p:txBody>
          <a:bodyPr/>
          <a:lstStyle/>
          <a:p>
            <a:r>
              <a:rPr lang="en-US" dirty="0"/>
              <a:t>Linked on materials page.</a:t>
            </a:r>
          </a:p>
        </p:txBody>
      </p:sp>
      <p:sp>
        <p:nvSpPr>
          <p:cNvPr id="2" name="Slide Number Placeholder 1">
            <a:extLst>
              <a:ext uri="{FF2B5EF4-FFF2-40B4-BE49-F238E27FC236}">
                <a16:creationId xmlns:a16="http://schemas.microsoft.com/office/drawing/2014/main" id="{3D92D923-E0FC-E1BD-310C-1AB6CD0F4C87}"/>
              </a:ext>
            </a:extLst>
          </p:cNvPr>
          <p:cNvSpPr>
            <a:spLocks noGrp="1"/>
          </p:cNvSpPr>
          <p:nvPr>
            <p:ph type="sldNum" sz="quarter" idx="10"/>
          </p:nvPr>
        </p:nvSpPr>
        <p:spPr/>
        <p:txBody>
          <a:bodyPr/>
          <a:lstStyle/>
          <a:p>
            <a:pPr>
              <a:defRPr/>
            </a:pPr>
            <a:fld id="{956761A3-887C-4DD5-B9CF-A38A6F8AFC8F}" type="slidenum">
              <a:rPr lang="en-US" smtClean="0"/>
              <a:pPr>
                <a:defRPr/>
              </a:pPr>
              <a:t>9</a:t>
            </a:fld>
            <a:endParaRPr lang="en-US"/>
          </a:p>
        </p:txBody>
      </p:sp>
      <p:sp>
        <p:nvSpPr>
          <p:cNvPr id="3" name="Footer Placeholder 2">
            <a:extLst>
              <a:ext uri="{FF2B5EF4-FFF2-40B4-BE49-F238E27FC236}">
                <a16:creationId xmlns:a16="http://schemas.microsoft.com/office/drawing/2014/main" id="{5D2F8816-42A4-9C0B-12C0-8EFD1B2FA9F7}"/>
              </a:ext>
            </a:extLst>
          </p:cNvPr>
          <p:cNvSpPr>
            <a:spLocks noGrp="1"/>
          </p:cNvSpPr>
          <p:nvPr>
            <p:ph type="ftr" sz="quarter" idx="11"/>
          </p:nvPr>
        </p:nvSpPr>
        <p:spPr/>
        <p:txBody>
          <a:bodyPr/>
          <a:lstStyle/>
          <a:p>
            <a:pPr>
              <a:defRPr/>
            </a:pPr>
            <a:r>
              <a:rPr lang="en-US"/>
              <a:t>Have You Filled a Bucket Today? Buckets, Dippers, and Lids |  ©2021 YMCA/Project Cornerstone </a:t>
            </a:r>
            <a:endParaRPr lang="en-US">
              <a:solidFill>
                <a:schemeClr val="bg2"/>
              </a:solidFill>
            </a:endParaRPr>
          </a:p>
        </p:txBody>
      </p:sp>
    </p:spTree>
    <p:extLst>
      <p:ext uri="{BB962C8B-B14F-4D97-AF65-F5344CB8AC3E}">
        <p14:creationId xmlns:p14="http://schemas.microsoft.com/office/powerpoint/2010/main" val="4115812165"/>
      </p:ext>
    </p:extLst>
  </p:cSld>
  <p:clrMapOvr>
    <a:masterClrMapping/>
  </p:clrMapOvr>
</p:sld>
</file>

<file path=ppt/theme/theme1.xml><?xml version="1.0" encoding="utf-8"?>
<a:theme xmlns:a="http://schemas.openxmlformats.org/drawingml/2006/main" name="FRIENDS">
  <a:themeElements>
    <a:clrScheme name="">
      <a:dk1>
        <a:srgbClr val="000000"/>
      </a:dk1>
      <a:lt1>
        <a:srgbClr val="FFFFFF"/>
      </a:lt1>
      <a:dk2>
        <a:srgbClr val="ED1C24"/>
      </a:dk2>
      <a:lt2>
        <a:srgbClr val="464847"/>
      </a:lt2>
      <a:accent1>
        <a:srgbClr val="92278F"/>
      </a:accent1>
      <a:accent2>
        <a:srgbClr val="0089D0"/>
      </a:accent2>
      <a:accent3>
        <a:srgbClr val="FFFFFF"/>
      </a:accent3>
      <a:accent4>
        <a:srgbClr val="000000"/>
      </a:accent4>
      <a:accent5>
        <a:srgbClr val="C7ACC6"/>
      </a:accent5>
      <a:accent6>
        <a:srgbClr val="007CBC"/>
      </a:accent6>
      <a:hlink>
        <a:srgbClr val="01A490"/>
      </a:hlink>
      <a:folHlink>
        <a:srgbClr val="F4792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S_PPT_template_REV">
  <a:themeElements>
    <a:clrScheme name="">
      <a:dk1>
        <a:srgbClr val="000000"/>
      </a:dk1>
      <a:lt1>
        <a:srgbClr val="FFFFFF"/>
      </a:lt1>
      <a:dk2>
        <a:srgbClr val="ED1C24"/>
      </a:dk2>
      <a:lt2>
        <a:srgbClr val="464847"/>
      </a:lt2>
      <a:accent1>
        <a:srgbClr val="92278F"/>
      </a:accent1>
      <a:accent2>
        <a:srgbClr val="0089D0"/>
      </a:accent2>
      <a:accent3>
        <a:srgbClr val="FFFFFF"/>
      </a:accent3>
      <a:accent4>
        <a:srgbClr val="000000"/>
      </a:accent4>
      <a:accent5>
        <a:srgbClr val="C7ACC6"/>
      </a:accent5>
      <a:accent6>
        <a:srgbClr val="007CBC"/>
      </a:accent6>
      <a:hlink>
        <a:srgbClr val="01A490"/>
      </a:hlink>
      <a:folHlink>
        <a:srgbClr val="F4792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4A240A4369BD4B8E62ADC970CDAB73" ma:contentTypeVersion="18" ma:contentTypeDescription="Create a new document." ma:contentTypeScope="" ma:versionID="33319b834d5bf5a02debe6571d3e4c94">
  <xsd:schema xmlns:xsd="http://www.w3.org/2001/XMLSchema" xmlns:xs="http://www.w3.org/2001/XMLSchema" xmlns:p="http://schemas.microsoft.com/office/2006/metadata/properties" xmlns:ns2="b2a57fa4-c662-4c21-ac6a-d9b9cbcda439" xmlns:ns3="9ebef5b9-c5d5-4c25-a9fe-bec868ad469b" targetNamespace="http://schemas.microsoft.com/office/2006/metadata/properties" ma:root="true" ma:fieldsID="50399b9cb4d2d0198b6e5867059290d8" ns2:_="" ns3:_="">
    <xsd:import namespace="b2a57fa4-c662-4c21-ac6a-d9b9cbcda439"/>
    <xsd:import namespace="9ebef5b9-c5d5-4c25-a9fe-bec868ad469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a57fa4-c662-4c21-ac6a-d9b9cbcda4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9938087-ec50-45ed-980d-13c342d101e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bef5b9-c5d5-4c25-a9fe-bec868ad469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902b53e-a439-4259-aabb-ef34b2061265}" ma:internalName="TaxCatchAll" ma:showField="CatchAllData" ma:web="9ebef5b9-c5d5-4c25-a9fe-bec868ad46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2a57fa4-c662-4c21-ac6a-d9b9cbcda439">
      <Terms xmlns="http://schemas.microsoft.com/office/infopath/2007/PartnerControls"/>
    </lcf76f155ced4ddcb4097134ff3c332f>
    <TaxCatchAll xmlns="9ebef5b9-c5d5-4c25-a9fe-bec868ad469b" xsi:nil="true"/>
  </documentManagement>
</p:properties>
</file>

<file path=customXml/itemProps1.xml><?xml version="1.0" encoding="utf-8"?>
<ds:datastoreItem xmlns:ds="http://schemas.openxmlformats.org/officeDocument/2006/customXml" ds:itemID="{A20520DC-2071-449A-9F33-FB838FDA6B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a57fa4-c662-4c21-ac6a-d9b9cbcda439"/>
    <ds:schemaRef ds:uri="9ebef5b9-c5d5-4c25-a9fe-bec868ad46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E7ED89-A93C-4E46-8BE4-223BDDA11644}">
  <ds:schemaRefs>
    <ds:schemaRef ds:uri="http://schemas.microsoft.com/sharepoint/v3/contenttype/forms"/>
  </ds:schemaRefs>
</ds:datastoreItem>
</file>

<file path=customXml/itemProps3.xml><?xml version="1.0" encoding="utf-8"?>
<ds:datastoreItem xmlns:ds="http://schemas.openxmlformats.org/officeDocument/2006/customXml" ds:itemID="{3689767B-BF7F-41EC-B8FC-020F39028FBC}">
  <ds:schemaRefs>
    <ds:schemaRef ds:uri="http://schemas.microsoft.com/office/2006/metadata/properties"/>
    <ds:schemaRef ds:uri="http://schemas.microsoft.com/office/infopath/2007/PartnerControls"/>
    <ds:schemaRef ds:uri="b2a57fa4-c662-4c21-ac6a-d9b9cbcda439"/>
    <ds:schemaRef ds:uri="9ebef5b9-c5d5-4c25-a9fe-bec868ad469b"/>
  </ds:schemaRefs>
</ds:datastoreItem>
</file>

<file path=docProps/app.xml><?xml version="1.0" encoding="utf-8"?>
<Properties xmlns="http://schemas.openxmlformats.org/officeDocument/2006/extended-properties" xmlns:vt="http://schemas.openxmlformats.org/officeDocument/2006/docPropsVTypes">
  <Template>FRIENDS</Template>
  <TotalTime>43006</TotalTime>
  <Words>3774</Words>
  <Application>Microsoft Office PowerPoint</Application>
  <PresentationFormat>On-screen Show (4:3)</PresentationFormat>
  <Paragraphs>482</Paragraphs>
  <Slides>49</Slides>
  <Notes>36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49</vt:i4>
      </vt:variant>
    </vt:vector>
  </HeadingPairs>
  <TitlesOfParts>
    <vt:vector size="60" baseType="lpstr">
      <vt:lpstr>Aptos</vt:lpstr>
      <vt:lpstr>Arial</vt:lpstr>
      <vt:lpstr>Calibri</vt:lpstr>
      <vt:lpstr>Courier New</vt:lpstr>
      <vt:lpstr>Garamond</vt:lpstr>
      <vt:lpstr>Symbol</vt:lpstr>
      <vt:lpstr>Times New Roman</vt:lpstr>
      <vt:lpstr>Verdana</vt:lpstr>
      <vt:lpstr>Wingdings</vt:lpstr>
      <vt:lpstr>FRIENDS</vt:lpstr>
      <vt:lpstr>CS_PPT_template_REV</vt:lpstr>
      <vt:lpstr>Have You Filled A Bucket Today?   And other Bucket Books</vt:lpstr>
      <vt:lpstr>Schedule for Training:</vt:lpstr>
      <vt:lpstr>We are Growing Upstanders!</vt:lpstr>
      <vt:lpstr>The Role of the Volunteer</vt:lpstr>
      <vt:lpstr>From the very first moment, invite children to build a relationship with you! </vt:lpstr>
      <vt:lpstr>ABC Rules</vt:lpstr>
      <vt:lpstr>Reflection Question: How have you been effective in building  relationships and modeling positive behaviors in classroom settings?</vt:lpstr>
      <vt:lpstr>PowerPoint Presentation</vt:lpstr>
      <vt:lpstr>Mindfulness Activity: Remembering Joy </vt:lpstr>
      <vt:lpstr>PowerPoint Presentation</vt:lpstr>
      <vt:lpstr>PowerPoint Presentation</vt:lpstr>
      <vt:lpstr>Soft and Prickly </vt:lpstr>
      <vt:lpstr>PowerPoint Presentation</vt:lpstr>
      <vt:lpstr>Pre-Reading Set Up</vt:lpstr>
      <vt:lpstr>Reading the Book</vt:lpstr>
      <vt:lpstr>Tips for Reading to 5- 8-year-olds </vt:lpstr>
      <vt:lpstr>Engaging with students while reading</vt:lpstr>
      <vt:lpstr>PowerPoint Presentation</vt:lpstr>
      <vt:lpstr>Questions for Younger Students:</vt:lpstr>
      <vt:lpstr>PowerPoint Presentation</vt:lpstr>
      <vt:lpstr>What would you do?</vt:lpstr>
      <vt:lpstr>We Choose Bucket Filling </vt:lpstr>
      <vt:lpstr>PowerPoint Presentation</vt:lpstr>
      <vt:lpstr>3-Minute Huddle: Reinforce key concepts and prompt a call to action</vt:lpstr>
      <vt:lpstr>PowerPoint Presentation</vt:lpstr>
      <vt:lpstr>Effective Behavior Management Strategies</vt:lpstr>
      <vt:lpstr>PowerPoint Presentation</vt:lpstr>
      <vt:lpstr>PowerPoint Presentation</vt:lpstr>
      <vt:lpstr>Cotton Ball Competition</vt:lpstr>
      <vt:lpstr>PowerPoint Presentation</vt:lpstr>
      <vt:lpstr>Example of PreReading</vt:lpstr>
      <vt:lpstr>Tips for Reading to 8-12 Year Olds </vt:lpstr>
      <vt:lpstr>PowerPoint Presentation</vt:lpstr>
      <vt:lpstr>Setting them Up for a Positive Discussion</vt:lpstr>
      <vt:lpstr>Questions for Buckets, Dippers, and Lids</vt:lpstr>
      <vt:lpstr>Questions for Growing Up with a Bucket Full of Happiness</vt:lpstr>
      <vt:lpstr>PowerPoint Presentation</vt:lpstr>
      <vt:lpstr>What would you do?</vt:lpstr>
      <vt:lpstr>Name Game Bucket Filling</vt:lpstr>
      <vt:lpstr>We Choose Bucket Filling </vt:lpstr>
      <vt:lpstr>PowerPoint Presentation</vt:lpstr>
      <vt:lpstr>Reflection</vt:lpstr>
      <vt:lpstr>PowerPoint Presentation</vt:lpstr>
      <vt:lpstr>Effective Behavior Management Strategies</vt:lpstr>
      <vt:lpstr>PowerPoint Presentation</vt:lpstr>
      <vt:lpstr>Schoolwide Bucket  </vt:lpstr>
      <vt:lpstr>PowerPoint Presentation</vt:lpstr>
      <vt:lpstr>Parent Communication  </vt:lpstr>
      <vt:lpstr>Closing Comments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BOOK</dc:title>
  <dc:creator>Kelly Noftz (Association Office)</dc:creator>
  <cp:lastModifiedBy>Stephanie Bjornn (Outreach Service)</cp:lastModifiedBy>
  <cp:revision>143</cp:revision>
  <dcterms:created xsi:type="dcterms:W3CDTF">2014-07-03T00:25:19Z</dcterms:created>
  <dcterms:modified xsi:type="dcterms:W3CDTF">2024-08-28T00:19:30Z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0x010100724A240A4369BD4B8E62ADC970CDAB73</vt:lpwstr>
  </property>
</Properties>
</file>